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4" r:id="rId1"/>
  </p:sldMasterIdLst>
  <p:notesMasterIdLst>
    <p:notesMasterId r:id="rId39"/>
  </p:notesMasterIdLst>
  <p:handoutMasterIdLst>
    <p:handoutMasterId r:id="rId40"/>
  </p:handoutMasterIdLst>
  <p:sldIdLst>
    <p:sldId id="435" r:id="rId2"/>
    <p:sldId id="434" r:id="rId3"/>
    <p:sldId id="373" r:id="rId4"/>
    <p:sldId id="439" r:id="rId5"/>
    <p:sldId id="412" r:id="rId6"/>
    <p:sldId id="413" r:id="rId7"/>
    <p:sldId id="444" r:id="rId8"/>
    <p:sldId id="445" r:id="rId9"/>
    <p:sldId id="446" r:id="rId10"/>
    <p:sldId id="447" r:id="rId11"/>
    <p:sldId id="440" r:id="rId12"/>
    <p:sldId id="414" r:id="rId13"/>
    <p:sldId id="460" r:id="rId14"/>
    <p:sldId id="478" r:id="rId15"/>
    <p:sldId id="459" r:id="rId16"/>
    <p:sldId id="416" r:id="rId17"/>
    <p:sldId id="448" r:id="rId18"/>
    <p:sldId id="449" r:id="rId19"/>
    <p:sldId id="415" r:id="rId20"/>
    <p:sldId id="450" r:id="rId21"/>
    <p:sldId id="442" r:id="rId22"/>
    <p:sldId id="441" r:id="rId23"/>
    <p:sldId id="457" r:id="rId24"/>
    <p:sldId id="424" r:id="rId25"/>
    <p:sldId id="425" r:id="rId26"/>
    <p:sldId id="473" r:id="rId27"/>
    <p:sldId id="474" r:id="rId28"/>
    <p:sldId id="475" r:id="rId29"/>
    <p:sldId id="476" r:id="rId30"/>
    <p:sldId id="477" r:id="rId31"/>
    <p:sldId id="426" r:id="rId32"/>
    <p:sldId id="428" r:id="rId33"/>
    <p:sldId id="429" r:id="rId34"/>
    <p:sldId id="479" r:id="rId35"/>
    <p:sldId id="451" r:id="rId36"/>
    <p:sldId id="443" r:id="rId37"/>
    <p:sldId id="456" r:id="rId38"/>
  </p:sldIdLst>
  <p:sldSz cx="9144000" cy="6858000" type="screen4x3"/>
  <p:notesSz cx="6797675" cy="9926638"/>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624">
          <p15:clr>
            <a:srgbClr val="A4A3A4"/>
          </p15:clr>
        </p15:guide>
      </p15:sldGuideLst>
    </p:ext>
    <p:ext uri="{2D200454-40CA-4A62-9FC3-DE9A4176ACB9}">
      <p15:notesGuideLst xmlns:p15="http://schemas.microsoft.com/office/powerpoint/2012/main">
        <p15:guide id="1" orient="horz" pos="2793" userDrawn="1">
          <p15:clr>
            <a:srgbClr val="A4A3A4"/>
          </p15:clr>
        </p15:guide>
        <p15:guide id="2" pos="2068" userDrawn="1">
          <p15:clr>
            <a:srgbClr val="A4A3A4"/>
          </p15:clr>
        </p15:guide>
        <p15:guide id="3" orient="horz" pos="3127" userDrawn="1">
          <p15:clr>
            <a:srgbClr val="A4A3A4"/>
          </p15:clr>
        </p15:guide>
        <p15:guide id="4"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1A5C"/>
    <a:srgbClr val="333333"/>
    <a:srgbClr val="4EA68F"/>
    <a:srgbClr val="CE2700"/>
    <a:srgbClr val="1693D8"/>
    <a:srgbClr val="FFA285"/>
    <a:srgbClr val="8080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5" autoAdjust="0"/>
    <p:restoredTop sz="78539" autoAdjust="0"/>
  </p:normalViewPr>
  <p:slideViewPr>
    <p:cSldViewPr>
      <p:cViewPr varScale="1">
        <p:scale>
          <a:sx n="87" d="100"/>
          <a:sy n="87" d="100"/>
        </p:scale>
        <p:origin x="1974" y="78"/>
      </p:cViewPr>
      <p:guideLst>
        <p:guide orient="horz" pos="864"/>
        <p:guide pos="6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644"/>
    </p:cViewPr>
  </p:sorterViewPr>
  <p:notesViewPr>
    <p:cSldViewPr>
      <p:cViewPr varScale="1">
        <p:scale>
          <a:sx n="53" d="100"/>
          <a:sy n="53" d="100"/>
        </p:scale>
        <p:origin x="-1926" y="-102"/>
      </p:cViewPr>
      <p:guideLst>
        <p:guide orient="horz" pos="2793"/>
        <p:guide pos="2068"/>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ntapprdfs01n02.rmit.internal\eh4\E59974\Main\Semester%201%202017\Lecture\Week%204%20Management%20of%20Quality%20and%20Quality%20Control\Example%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tapprdfs01n02.rmit.internal\eh4\E59974\Main\Semester%201%202017\Lecture\Week%204%20Management%20of%20Quality%20and%20Quality%20Control\Example%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ntapprdfs01n02.rmit.internal\eh4\E59974\Main\Semester%201%202017\Lecture\Week%204%20Management%20of%20Quality%20and%20Quality%20Control\Example%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'[Example 1.xlsx]Example 1'!$B$7</c:f>
              <c:strCache>
                <c:ptCount val="1"/>
                <c:pt idx="0">
                  <c:v>X bar</c:v>
                </c:pt>
              </c:strCache>
            </c:strRef>
          </c:tx>
          <c:marker>
            <c:symbol val="none"/>
          </c:marker>
          <c:dLbls>
            <c:spPr>
              <a:noFill/>
              <a:ln>
                <a:noFill/>
              </a:ln>
              <a:effectLst/>
            </c:spPr>
            <c:txPr>
              <a:bodyPr wrap="square" lIns="38100" tIns="19050" rIns="38100" bIns="19050" anchor="ctr">
                <a:spAutoFit/>
              </a:bodyPr>
              <a:lstStyle/>
              <a:p>
                <a:pPr>
                  <a:defRPr sz="3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'[Example 1.xlsx]Example 1'!$C$7:$G$7</c:f>
              <c:numCache>
                <c:formatCode>0.00</c:formatCode>
                <c:ptCount val="5"/>
                <c:pt idx="0">
                  <c:v>12.1</c:v>
                </c:pt>
                <c:pt idx="1">
                  <c:v>12.12</c:v>
                </c:pt>
                <c:pt idx="2">
                  <c:v>12.11</c:v>
                </c:pt>
                <c:pt idx="3">
                  <c:v>12.1</c:v>
                </c:pt>
                <c:pt idx="4">
                  <c:v>12.12</c:v>
                </c:pt>
              </c:numCache>
            </c:numRef>
          </c:val>
          <c:smooth val="0"/>
          <c:extLst>
            <c:ext xmlns:c16="http://schemas.microsoft.com/office/drawing/2014/chart" uri="{C3380CC4-5D6E-409C-BE32-E72D297353CC}">
              <c16:uniqueId val="{00000000-EF97-4B5C-B338-FA2DF8A22786}"/>
            </c:ext>
          </c:extLst>
        </c:ser>
        <c:ser>
          <c:idx val="1"/>
          <c:order val="1"/>
          <c:tx>
            <c:strRef>
              <c:f>'[Example 1.xlsx]Example 1'!$B$9</c:f>
              <c:strCache>
                <c:ptCount val="1"/>
                <c:pt idx="0">
                  <c:v>UCL</c:v>
                </c:pt>
              </c:strCache>
            </c:strRef>
          </c:tx>
          <c:marker>
            <c:symbol val="none"/>
          </c:marker>
          <c:val>
            <c:numRef>
              <c:f>'[Example 1.xlsx]Example 1'!$C$9:$G$9</c:f>
              <c:numCache>
                <c:formatCode>0.00</c:formatCode>
                <c:ptCount val="5"/>
                <c:pt idx="0">
                  <c:v>12.14</c:v>
                </c:pt>
                <c:pt idx="1">
                  <c:v>12.14</c:v>
                </c:pt>
                <c:pt idx="2">
                  <c:v>12.14</c:v>
                </c:pt>
                <c:pt idx="3">
                  <c:v>12.14</c:v>
                </c:pt>
                <c:pt idx="4">
                  <c:v>12.14</c:v>
                </c:pt>
              </c:numCache>
            </c:numRef>
          </c:val>
          <c:smooth val="0"/>
          <c:extLst>
            <c:ext xmlns:c16="http://schemas.microsoft.com/office/drawing/2014/chart" uri="{C3380CC4-5D6E-409C-BE32-E72D297353CC}">
              <c16:uniqueId val="{00000001-EF97-4B5C-B338-FA2DF8A22786}"/>
            </c:ext>
          </c:extLst>
        </c:ser>
        <c:ser>
          <c:idx val="2"/>
          <c:order val="2"/>
          <c:tx>
            <c:strRef>
              <c:f>'[Example 1.xlsx]Example 1'!$B$10</c:f>
              <c:strCache>
                <c:ptCount val="1"/>
                <c:pt idx="0">
                  <c:v>LCL</c:v>
                </c:pt>
              </c:strCache>
            </c:strRef>
          </c:tx>
          <c:marker>
            <c:symbol val="none"/>
          </c:marker>
          <c:val>
            <c:numRef>
              <c:f>'[Example 1.xlsx]Example 1'!$C$10:$G$10</c:f>
              <c:numCache>
                <c:formatCode>General</c:formatCode>
                <c:ptCount val="5"/>
                <c:pt idx="0">
                  <c:v>12.08</c:v>
                </c:pt>
                <c:pt idx="1">
                  <c:v>12.08</c:v>
                </c:pt>
                <c:pt idx="2">
                  <c:v>12.08</c:v>
                </c:pt>
                <c:pt idx="3">
                  <c:v>12.08</c:v>
                </c:pt>
                <c:pt idx="4">
                  <c:v>12.08</c:v>
                </c:pt>
              </c:numCache>
            </c:numRef>
          </c:val>
          <c:smooth val="0"/>
          <c:extLst>
            <c:ext xmlns:c16="http://schemas.microsoft.com/office/drawing/2014/chart" uri="{C3380CC4-5D6E-409C-BE32-E72D297353CC}">
              <c16:uniqueId val="{00000002-EF97-4B5C-B338-FA2DF8A22786}"/>
            </c:ext>
          </c:extLst>
        </c:ser>
        <c:dLbls>
          <c:showLegendKey val="0"/>
          <c:showVal val="0"/>
          <c:showCatName val="0"/>
          <c:showSerName val="0"/>
          <c:showPercent val="0"/>
          <c:showBubbleSize val="0"/>
        </c:dLbls>
        <c:smooth val="0"/>
        <c:axId val="98675328"/>
        <c:axId val="98693504"/>
      </c:lineChart>
      <c:catAx>
        <c:axId val="98675328"/>
        <c:scaling>
          <c:orientation val="minMax"/>
        </c:scaling>
        <c:delete val="0"/>
        <c:axPos val="b"/>
        <c:majorTickMark val="out"/>
        <c:minorTickMark val="none"/>
        <c:tickLblPos val="nextTo"/>
        <c:crossAx val="98693504"/>
        <c:crosses val="autoZero"/>
        <c:auto val="1"/>
        <c:lblAlgn val="ctr"/>
        <c:lblOffset val="100"/>
        <c:noMultiLvlLbl val="0"/>
      </c:catAx>
      <c:valAx>
        <c:axId val="98693504"/>
        <c:scaling>
          <c:orientation val="minMax"/>
        </c:scaling>
        <c:delete val="0"/>
        <c:axPos val="l"/>
        <c:majorGridlines/>
        <c:numFmt formatCode="0.00" sourceLinked="1"/>
        <c:majorTickMark val="out"/>
        <c:minorTickMark val="none"/>
        <c:tickLblPos val="nextTo"/>
        <c:crossAx val="98675328"/>
        <c:crosses val="autoZero"/>
        <c:crossBetween val="between"/>
      </c:valAx>
    </c:plotArea>
    <c:legend>
      <c:legendPos val="r"/>
      <c:overlay val="0"/>
      <c:txPr>
        <a:bodyPr/>
        <a:lstStyle/>
        <a:p>
          <a:pPr>
            <a:defRPr sz="24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'Example 2'!$B$8</c:f>
              <c:strCache>
                <c:ptCount val="1"/>
                <c:pt idx="0">
                  <c:v>x bar</c:v>
                </c:pt>
              </c:strCache>
            </c:strRef>
          </c:tx>
          <c:marker>
            <c:symbol val="none"/>
          </c:marker>
          <c:dLbls>
            <c:numFmt formatCode="#,##0.00" sourceLinked="0"/>
            <c:spPr>
              <a:noFill/>
              <a:ln>
                <a:noFill/>
              </a:ln>
              <a:effectLst/>
            </c:spPr>
            <c:txPr>
              <a:bodyPr wrap="square" lIns="38100" tIns="19050" rIns="38100" bIns="19050" anchor="ctr">
                <a:spAutoFit/>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'Example 2'!$C$8:$G$8</c:f>
              <c:numCache>
                <c:formatCode>General</c:formatCode>
                <c:ptCount val="5"/>
                <c:pt idx="0">
                  <c:v>11.8825</c:v>
                </c:pt>
                <c:pt idx="1">
                  <c:v>11.895</c:v>
                </c:pt>
                <c:pt idx="2">
                  <c:v>11.7675</c:v>
                </c:pt>
                <c:pt idx="3">
                  <c:v>12.032500000000001</c:v>
                </c:pt>
                <c:pt idx="4">
                  <c:v>12.065</c:v>
                </c:pt>
              </c:numCache>
            </c:numRef>
          </c:val>
          <c:smooth val="0"/>
          <c:extLst>
            <c:ext xmlns:c16="http://schemas.microsoft.com/office/drawing/2014/chart" uri="{C3380CC4-5D6E-409C-BE32-E72D297353CC}">
              <c16:uniqueId val="{00000000-5869-4433-A946-B4833F5E8BE1}"/>
            </c:ext>
          </c:extLst>
        </c:ser>
        <c:ser>
          <c:idx val="1"/>
          <c:order val="1"/>
          <c:tx>
            <c:strRef>
              <c:f>'Example 2'!$B$9</c:f>
              <c:strCache>
                <c:ptCount val="1"/>
                <c:pt idx="0">
                  <c:v>UCL(x bar)</c:v>
                </c:pt>
              </c:strCache>
            </c:strRef>
          </c:tx>
          <c:marker>
            <c:symbol val="none"/>
          </c:marker>
          <c:val>
            <c:numRef>
              <c:f>'Example 2'!$C$9:$G$9</c:f>
              <c:numCache>
                <c:formatCode>0.00</c:formatCode>
                <c:ptCount val="5"/>
                <c:pt idx="0">
                  <c:v>12.36</c:v>
                </c:pt>
                <c:pt idx="1">
                  <c:v>12.36</c:v>
                </c:pt>
                <c:pt idx="2">
                  <c:v>12.36</c:v>
                </c:pt>
                <c:pt idx="3">
                  <c:v>12.36</c:v>
                </c:pt>
                <c:pt idx="4">
                  <c:v>12.36</c:v>
                </c:pt>
              </c:numCache>
            </c:numRef>
          </c:val>
          <c:smooth val="0"/>
          <c:extLst>
            <c:ext xmlns:c16="http://schemas.microsoft.com/office/drawing/2014/chart" uri="{C3380CC4-5D6E-409C-BE32-E72D297353CC}">
              <c16:uniqueId val="{00000001-5869-4433-A946-B4833F5E8BE1}"/>
            </c:ext>
          </c:extLst>
        </c:ser>
        <c:ser>
          <c:idx val="2"/>
          <c:order val="2"/>
          <c:tx>
            <c:strRef>
              <c:f>'Example 2'!$B$10</c:f>
              <c:strCache>
                <c:ptCount val="1"/>
                <c:pt idx="0">
                  <c:v>LCL(x bar)</c:v>
                </c:pt>
              </c:strCache>
            </c:strRef>
          </c:tx>
          <c:marker>
            <c:symbol val="none"/>
          </c:marker>
          <c:val>
            <c:numRef>
              <c:f>'Example 2'!$C$10:$G$10</c:f>
              <c:numCache>
                <c:formatCode>General</c:formatCode>
                <c:ptCount val="5"/>
                <c:pt idx="0">
                  <c:v>11.5</c:v>
                </c:pt>
                <c:pt idx="1">
                  <c:v>11.5</c:v>
                </c:pt>
                <c:pt idx="2">
                  <c:v>11.5</c:v>
                </c:pt>
                <c:pt idx="3">
                  <c:v>11.5</c:v>
                </c:pt>
                <c:pt idx="4">
                  <c:v>11.5</c:v>
                </c:pt>
              </c:numCache>
            </c:numRef>
          </c:val>
          <c:smooth val="0"/>
          <c:extLst>
            <c:ext xmlns:c16="http://schemas.microsoft.com/office/drawing/2014/chart" uri="{C3380CC4-5D6E-409C-BE32-E72D297353CC}">
              <c16:uniqueId val="{00000002-5869-4433-A946-B4833F5E8BE1}"/>
            </c:ext>
          </c:extLst>
        </c:ser>
        <c:dLbls>
          <c:showLegendKey val="0"/>
          <c:showVal val="0"/>
          <c:showCatName val="0"/>
          <c:showSerName val="0"/>
          <c:showPercent val="0"/>
          <c:showBubbleSize val="0"/>
        </c:dLbls>
        <c:smooth val="0"/>
        <c:axId val="98853632"/>
        <c:axId val="98855168"/>
      </c:lineChart>
      <c:catAx>
        <c:axId val="98853632"/>
        <c:scaling>
          <c:orientation val="minMax"/>
        </c:scaling>
        <c:delete val="0"/>
        <c:axPos val="b"/>
        <c:majorTickMark val="out"/>
        <c:minorTickMark val="none"/>
        <c:tickLblPos val="nextTo"/>
        <c:crossAx val="98855168"/>
        <c:crosses val="autoZero"/>
        <c:auto val="1"/>
        <c:lblAlgn val="ctr"/>
        <c:lblOffset val="100"/>
        <c:noMultiLvlLbl val="0"/>
      </c:catAx>
      <c:valAx>
        <c:axId val="98855168"/>
        <c:scaling>
          <c:orientation val="minMax"/>
        </c:scaling>
        <c:delete val="0"/>
        <c:axPos val="l"/>
        <c:majorGridlines/>
        <c:numFmt formatCode="General" sourceLinked="1"/>
        <c:majorTickMark val="out"/>
        <c:minorTickMark val="none"/>
        <c:tickLblPos val="nextTo"/>
        <c:crossAx val="98853632"/>
        <c:crosses val="autoZero"/>
        <c:crossBetween val="between"/>
      </c:valAx>
    </c:plotArea>
    <c:legend>
      <c:legendPos val="r"/>
      <c:overlay val="0"/>
      <c:txPr>
        <a:bodyPr/>
        <a:lstStyle/>
        <a:p>
          <a:pPr>
            <a:defRPr sz="18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894859540764127E-2"/>
          <c:y val="2.8252405949256341E-2"/>
          <c:w val="0.6567000605601393"/>
          <c:h val="0.8326195683872849"/>
        </c:manualLayout>
      </c:layout>
      <c:lineChart>
        <c:grouping val="standard"/>
        <c:varyColors val="0"/>
        <c:ser>
          <c:idx val="0"/>
          <c:order val="0"/>
          <c:tx>
            <c:strRef>
              <c:f>'Example 2'!$B$7</c:f>
              <c:strCache>
                <c:ptCount val="1"/>
                <c:pt idx="0">
                  <c:v>R values</c:v>
                </c:pt>
              </c:strCache>
            </c:strRef>
          </c:tx>
          <c:marker>
            <c:symbol val="none"/>
          </c:marker>
          <c:dLbls>
            <c:spPr>
              <a:noFill/>
              <a:ln>
                <a:noFill/>
              </a:ln>
              <a:effectLst/>
            </c:spPr>
            <c:txPr>
              <a:bodyPr wrap="square" lIns="38100" tIns="19050" rIns="38100" bIns="19050" anchor="ctr">
                <a:spAutoFit/>
              </a:bodyPr>
              <a:lstStyle/>
              <a:p>
                <a:pPr>
                  <a:defRPr sz="1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'Example 2'!$C$7:$G$7</c:f>
              <c:numCache>
                <c:formatCode>General</c:formatCode>
                <c:ptCount val="5"/>
                <c:pt idx="0">
                  <c:v>0.59999999999999964</c:v>
                </c:pt>
                <c:pt idx="1">
                  <c:v>0.86999999999999922</c:v>
                </c:pt>
                <c:pt idx="2">
                  <c:v>1.0899999999999999</c:v>
                </c:pt>
                <c:pt idx="3">
                  <c:v>0.25</c:v>
                </c:pt>
                <c:pt idx="4">
                  <c:v>0.13000000000000078</c:v>
                </c:pt>
              </c:numCache>
            </c:numRef>
          </c:val>
          <c:smooth val="0"/>
          <c:extLst>
            <c:ext xmlns:c16="http://schemas.microsoft.com/office/drawing/2014/chart" uri="{C3380CC4-5D6E-409C-BE32-E72D297353CC}">
              <c16:uniqueId val="{00000000-B7F8-4F83-9AB2-DFEB141007C9}"/>
            </c:ext>
          </c:extLst>
        </c:ser>
        <c:ser>
          <c:idx val="1"/>
          <c:order val="1"/>
          <c:tx>
            <c:strRef>
              <c:f>'Example 2'!$B$11</c:f>
              <c:strCache>
                <c:ptCount val="1"/>
                <c:pt idx="0">
                  <c:v>UCL(R bar)</c:v>
                </c:pt>
              </c:strCache>
            </c:strRef>
          </c:tx>
          <c:marker>
            <c:symbol val="none"/>
          </c:marker>
          <c:val>
            <c:numRef>
              <c:f>'Example 2'!$C$11:$G$11</c:f>
              <c:numCache>
                <c:formatCode>General</c:formatCode>
                <c:ptCount val="5"/>
                <c:pt idx="0">
                  <c:v>1.35</c:v>
                </c:pt>
                <c:pt idx="1">
                  <c:v>1.35</c:v>
                </c:pt>
                <c:pt idx="2">
                  <c:v>1.35</c:v>
                </c:pt>
                <c:pt idx="3">
                  <c:v>1.35</c:v>
                </c:pt>
                <c:pt idx="4">
                  <c:v>1.35</c:v>
                </c:pt>
              </c:numCache>
            </c:numRef>
          </c:val>
          <c:smooth val="0"/>
          <c:extLst>
            <c:ext xmlns:c16="http://schemas.microsoft.com/office/drawing/2014/chart" uri="{C3380CC4-5D6E-409C-BE32-E72D297353CC}">
              <c16:uniqueId val="{00000001-B7F8-4F83-9AB2-DFEB141007C9}"/>
            </c:ext>
          </c:extLst>
        </c:ser>
        <c:ser>
          <c:idx val="2"/>
          <c:order val="2"/>
          <c:tx>
            <c:strRef>
              <c:f>'Example 2'!$B$12</c:f>
              <c:strCache>
                <c:ptCount val="1"/>
                <c:pt idx="0">
                  <c:v>LCL(R bar)</c:v>
                </c:pt>
              </c:strCache>
            </c:strRef>
          </c:tx>
          <c:marker>
            <c:symbol val="none"/>
          </c:marker>
          <c:val>
            <c:numRef>
              <c:f>'Example 2'!$C$12:$G$12</c:f>
              <c:numCache>
                <c:formatCode>General</c:formatCode>
                <c:ptCount val="5"/>
                <c:pt idx="0">
                  <c:v>0</c:v>
                </c:pt>
                <c:pt idx="1">
                  <c:v>0</c:v>
                </c:pt>
                <c:pt idx="2">
                  <c:v>0</c:v>
                </c:pt>
                <c:pt idx="3">
                  <c:v>0</c:v>
                </c:pt>
                <c:pt idx="4">
                  <c:v>0</c:v>
                </c:pt>
              </c:numCache>
            </c:numRef>
          </c:val>
          <c:smooth val="0"/>
          <c:extLst>
            <c:ext xmlns:c16="http://schemas.microsoft.com/office/drawing/2014/chart" uri="{C3380CC4-5D6E-409C-BE32-E72D297353CC}">
              <c16:uniqueId val="{00000002-B7F8-4F83-9AB2-DFEB141007C9}"/>
            </c:ext>
          </c:extLst>
        </c:ser>
        <c:dLbls>
          <c:showLegendKey val="0"/>
          <c:showVal val="0"/>
          <c:showCatName val="0"/>
          <c:showSerName val="0"/>
          <c:showPercent val="0"/>
          <c:showBubbleSize val="0"/>
        </c:dLbls>
        <c:smooth val="0"/>
        <c:axId val="98883840"/>
        <c:axId val="99155968"/>
      </c:lineChart>
      <c:catAx>
        <c:axId val="98883840"/>
        <c:scaling>
          <c:orientation val="minMax"/>
        </c:scaling>
        <c:delete val="0"/>
        <c:axPos val="b"/>
        <c:majorTickMark val="out"/>
        <c:minorTickMark val="none"/>
        <c:tickLblPos val="nextTo"/>
        <c:crossAx val="99155968"/>
        <c:crosses val="autoZero"/>
        <c:auto val="1"/>
        <c:lblAlgn val="ctr"/>
        <c:lblOffset val="100"/>
        <c:noMultiLvlLbl val="0"/>
      </c:catAx>
      <c:valAx>
        <c:axId val="99155968"/>
        <c:scaling>
          <c:orientation val="minMax"/>
        </c:scaling>
        <c:delete val="0"/>
        <c:axPos val="l"/>
        <c:majorGridlines/>
        <c:numFmt formatCode="General" sourceLinked="1"/>
        <c:majorTickMark val="out"/>
        <c:minorTickMark val="none"/>
        <c:tickLblPos val="nextTo"/>
        <c:crossAx val="98883840"/>
        <c:crosses val="autoZero"/>
        <c:crossBetween val="between"/>
      </c:valAx>
    </c:plotArea>
    <c:legend>
      <c:legendPos val="r"/>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2945659" cy="496332"/>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bodyPr>
          <a:lstStyle>
            <a:lvl1pPr eaLnBrk="0" hangingPunct="0">
              <a:defRPr sz="1200">
                <a:latin typeface="Times New Roman" pitchFamily="18" charset="0"/>
              </a:defRPr>
            </a:lvl1pPr>
          </a:lstStyle>
          <a:p>
            <a:pPr>
              <a:defRPr/>
            </a:pPr>
            <a:endParaRPr lang="en-US" dirty="0"/>
          </a:p>
        </p:txBody>
      </p:sp>
      <p:sp>
        <p:nvSpPr>
          <p:cNvPr id="3075" name="Rectangle 3"/>
          <p:cNvSpPr>
            <a:spLocks noGrp="1" noChangeArrowheads="1"/>
          </p:cNvSpPr>
          <p:nvPr>
            <p:ph type="dt" sz="quarter" idx="1"/>
          </p:nvPr>
        </p:nvSpPr>
        <p:spPr bwMode="auto">
          <a:xfrm>
            <a:off x="3850444" y="1"/>
            <a:ext cx="2945659" cy="496332"/>
          </a:xfrm>
          <a:prstGeom prst="rect">
            <a:avLst/>
          </a:prstGeom>
          <a:noFill/>
          <a:ln w="9525">
            <a:noFill/>
            <a:miter lim="800000"/>
            <a:headEnd/>
            <a:tailEnd/>
          </a:ln>
          <a:effectLst/>
        </p:spPr>
        <p:txBody>
          <a:bodyPr vert="horz" wrap="square" lIns="91432" tIns="45716" rIns="91432" bIns="45716" numCol="1" anchor="t" anchorCtr="0" compatLnSpc="1">
            <a:prstTxWarp prst="textNoShape">
              <a:avLst/>
            </a:prstTxWarp>
          </a:bodyPr>
          <a:lstStyle>
            <a:lvl1pPr algn="r" eaLnBrk="0" hangingPunct="0">
              <a:defRPr sz="1200">
                <a:latin typeface="Times New Roman" pitchFamily="18" charset="0"/>
              </a:defRPr>
            </a:lvl1pPr>
          </a:lstStyle>
          <a:p>
            <a:pPr>
              <a:defRPr/>
            </a:pPr>
            <a:endParaRPr lang="en-US" dirty="0"/>
          </a:p>
        </p:txBody>
      </p:sp>
      <p:sp>
        <p:nvSpPr>
          <p:cNvPr id="3076" name="Rectangle 4"/>
          <p:cNvSpPr>
            <a:spLocks noGrp="1" noChangeArrowheads="1"/>
          </p:cNvSpPr>
          <p:nvPr>
            <p:ph type="ftr" sz="quarter" idx="2"/>
          </p:nvPr>
        </p:nvSpPr>
        <p:spPr bwMode="auto">
          <a:xfrm>
            <a:off x="1" y="9428584"/>
            <a:ext cx="2945659" cy="496332"/>
          </a:xfrm>
          <a:prstGeom prst="rect">
            <a:avLst/>
          </a:prstGeom>
          <a:noFill/>
          <a:ln w="9525">
            <a:noFill/>
            <a:miter lim="800000"/>
            <a:headEnd/>
            <a:tailEnd/>
          </a:ln>
          <a:effectLst/>
        </p:spPr>
        <p:txBody>
          <a:bodyPr vert="horz" wrap="square" lIns="91432" tIns="45716" rIns="91432" bIns="45716" numCol="1" anchor="b" anchorCtr="0" compatLnSpc="1">
            <a:prstTxWarp prst="textNoShape">
              <a:avLst/>
            </a:prstTxWarp>
          </a:bodyPr>
          <a:lstStyle>
            <a:lvl1pPr eaLnBrk="0" hangingPunct="0">
              <a:defRPr sz="1200">
                <a:latin typeface="Times New Roman" pitchFamily="18" charset="0"/>
              </a:defRPr>
            </a:lvl1pPr>
          </a:lstStyle>
          <a:p>
            <a:pPr>
              <a:defRPr/>
            </a:pPr>
            <a:r>
              <a:rPr lang="en-US" dirty="0"/>
              <a:t>Quality Management</a:t>
            </a:r>
          </a:p>
        </p:txBody>
      </p:sp>
      <p:sp>
        <p:nvSpPr>
          <p:cNvPr id="3077" name="Rectangle 5"/>
          <p:cNvSpPr>
            <a:spLocks noGrp="1" noChangeArrowheads="1"/>
          </p:cNvSpPr>
          <p:nvPr>
            <p:ph type="sldNum" sz="quarter" idx="3"/>
          </p:nvPr>
        </p:nvSpPr>
        <p:spPr bwMode="auto">
          <a:xfrm>
            <a:off x="3850444" y="9428584"/>
            <a:ext cx="2945659" cy="496332"/>
          </a:xfrm>
          <a:prstGeom prst="rect">
            <a:avLst/>
          </a:prstGeom>
          <a:noFill/>
          <a:ln w="9525">
            <a:noFill/>
            <a:miter lim="800000"/>
            <a:headEnd/>
            <a:tailEnd/>
          </a:ln>
          <a:effectLst/>
        </p:spPr>
        <p:txBody>
          <a:bodyPr vert="horz" wrap="square" lIns="91432" tIns="45716" rIns="91432" bIns="45716" numCol="1" anchor="b" anchorCtr="0" compatLnSpc="1">
            <a:prstTxWarp prst="textNoShape">
              <a:avLst/>
            </a:prstTxWarp>
          </a:bodyPr>
          <a:lstStyle>
            <a:lvl1pPr algn="r" eaLnBrk="0" hangingPunct="0">
              <a:defRPr sz="1200">
                <a:latin typeface="Times New Roman" pitchFamily="18" charset="0"/>
              </a:defRPr>
            </a:lvl1pPr>
          </a:lstStyle>
          <a:p>
            <a:pPr>
              <a:defRPr/>
            </a:pPr>
            <a:fld id="{A1131FB7-DC8B-4479-87D2-9AFCCDDCD510}" type="slidenum">
              <a:rPr lang="en-US"/>
              <a:pPr>
                <a:defRPr/>
              </a:pPr>
              <a:t>‹#›</a:t>
            </a:fld>
            <a:endParaRPr lang="en-US" dirty="0"/>
          </a:p>
        </p:txBody>
      </p:sp>
    </p:spTree>
    <p:extLst>
      <p:ext uri="{BB962C8B-B14F-4D97-AF65-F5344CB8AC3E}">
        <p14:creationId xmlns:p14="http://schemas.microsoft.com/office/powerpoint/2010/main" val="7045116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1" y="1"/>
            <a:ext cx="2945659" cy="496332"/>
          </a:xfrm>
          <a:prstGeom prst="rect">
            <a:avLst/>
          </a:prstGeom>
          <a:noFill/>
          <a:ln w="12700">
            <a:noFill/>
            <a:miter lim="800000"/>
            <a:headEnd/>
            <a:tailEnd/>
          </a:ln>
          <a:effectLst/>
        </p:spPr>
        <p:txBody>
          <a:bodyPr vert="horz" wrap="square" lIns="91432" tIns="45716" rIns="91432" bIns="45716" numCol="1" anchor="t" anchorCtr="0" compatLnSpc="1">
            <a:prstTxWarp prst="textNoShape">
              <a:avLst/>
            </a:prstTxWarp>
          </a:bodyPr>
          <a:lstStyle>
            <a:lvl1pPr eaLnBrk="0" hangingPunct="0">
              <a:defRPr sz="1200" b="1">
                <a:latin typeface="Times New Roman" pitchFamily="18" charset="0"/>
              </a:defRPr>
            </a:lvl1pPr>
          </a:lstStyle>
          <a:p>
            <a:pPr>
              <a:defRPr/>
            </a:pPr>
            <a:endParaRPr lang="en-US" dirty="0"/>
          </a:p>
        </p:txBody>
      </p:sp>
      <p:sp>
        <p:nvSpPr>
          <p:cNvPr id="71683" name="Rectangle 3"/>
          <p:cNvSpPr>
            <a:spLocks noGrp="1" noChangeArrowheads="1"/>
          </p:cNvSpPr>
          <p:nvPr>
            <p:ph type="dt" idx="1"/>
          </p:nvPr>
        </p:nvSpPr>
        <p:spPr bwMode="auto">
          <a:xfrm>
            <a:off x="3852017" y="1"/>
            <a:ext cx="2945659" cy="496332"/>
          </a:xfrm>
          <a:prstGeom prst="rect">
            <a:avLst/>
          </a:prstGeom>
          <a:noFill/>
          <a:ln w="12700">
            <a:noFill/>
            <a:miter lim="800000"/>
            <a:headEnd/>
            <a:tailEnd/>
          </a:ln>
          <a:effectLst/>
        </p:spPr>
        <p:txBody>
          <a:bodyPr vert="horz" wrap="square" lIns="91432" tIns="45716" rIns="91432" bIns="45716" numCol="1" anchor="t" anchorCtr="0" compatLnSpc="1">
            <a:prstTxWarp prst="textNoShape">
              <a:avLst/>
            </a:prstTxWarp>
          </a:bodyPr>
          <a:lstStyle>
            <a:lvl1pPr algn="r" eaLnBrk="0" hangingPunct="0">
              <a:defRPr sz="1200" b="1">
                <a:latin typeface="Times New Roman" pitchFamily="18" charset="0"/>
              </a:defRPr>
            </a:lvl1pPr>
          </a:lstStyle>
          <a:p>
            <a:pPr>
              <a:defRPr/>
            </a:pPr>
            <a:endParaRPr lang="en-US" dirty="0"/>
          </a:p>
        </p:txBody>
      </p:sp>
      <p:sp>
        <p:nvSpPr>
          <p:cNvPr id="4608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906357" y="4715154"/>
            <a:ext cx="4984962" cy="4466987"/>
          </a:xfrm>
          <a:prstGeom prst="rect">
            <a:avLst/>
          </a:prstGeom>
          <a:noFill/>
          <a:ln w="12700">
            <a:noFill/>
            <a:miter lim="800000"/>
            <a:headEnd/>
            <a:tailEnd/>
          </a:ln>
          <a:effectLst/>
        </p:spPr>
        <p:txBody>
          <a:bodyPr vert="horz" wrap="square" lIns="91432" tIns="45716" rIns="91432" bIns="457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686" name="Rectangle 6"/>
          <p:cNvSpPr>
            <a:spLocks noGrp="1" noChangeArrowheads="1"/>
          </p:cNvSpPr>
          <p:nvPr>
            <p:ph type="ftr" sz="quarter" idx="4"/>
          </p:nvPr>
        </p:nvSpPr>
        <p:spPr bwMode="auto">
          <a:xfrm>
            <a:off x="1" y="9430306"/>
            <a:ext cx="2945659" cy="496332"/>
          </a:xfrm>
          <a:prstGeom prst="rect">
            <a:avLst/>
          </a:prstGeom>
          <a:noFill/>
          <a:ln w="12700">
            <a:noFill/>
            <a:miter lim="800000"/>
            <a:headEnd/>
            <a:tailEnd/>
          </a:ln>
          <a:effectLst/>
        </p:spPr>
        <p:txBody>
          <a:bodyPr vert="horz" wrap="square" lIns="91432" tIns="45716" rIns="91432" bIns="45716" numCol="1" anchor="b" anchorCtr="0" compatLnSpc="1">
            <a:prstTxWarp prst="textNoShape">
              <a:avLst/>
            </a:prstTxWarp>
          </a:bodyPr>
          <a:lstStyle>
            <a:lvl1pPr eaLnBrk="0" hangingPunct="0">
              <a:defRPr sz="1200" b="1">
                <a:latin typeface="Times New Roman" pitchFamily="18" charset="0"/>
              </a:defRPr>
            </a:lvl1pPr>
          </a:lstStyle>
          <a:p>
            <a:pPr>
              <a:defRPr/>
            </a:pPr>
            <a:r>
              <a:rPr lang="en-US" dirty="0"/>
              <a:t>Quality Management</a:t>
            </a:r>
          </a:p>
        </p:txBody>
      </p:sp>
      <p:sp>
        <p:nvSpPr>
          <p:cNvPr id="71687" name="Rectangle 7"/>
          <p:cNvSpPr>
            <a:spLocks noGrp="1" noChangeArrowheads="1"/>
          </p:cNvSpPr>
          <p:nvPr>
            <p:ph type="sldNum" sz="quarter" idx="5"/>
          </p:nvPr>
        </p:nvSpPr>
        <p:spPr bwMode="auto">
          <a:xfrm>
            <a:off x="3852017" y="9430306"/>
            <a:ext cx="2945659" cy="496332"/>
          </a:xfrm>
          <a:prstGeom prst="rect">
            <a:avLst/>
          </a:prstGeom>
          <a:noFill/>
          <a:ln w="12700">
            <a:noFill/>
            <a:miter lim="800000"/>
            <a:headEnd/>
            <a:tailEnd/>
          </a:ln>
          <a:effectLst/>
        </p:spPr>
        <p:txBody>
          <a:bodyPr vert="horz" wrap="square" lIns="91432" tIns="45716" rIns="91432" bIns="45716" numCol="1" anchor="b" anchorCtr="0" compatLnSpc="1">
            <a:prstTxWarp prst="textNoShape">
              <a:avLst/>
            </a:prstTxWarp>
          </a:bodyPr>
          <a:lstStyle>
            <a:lvl1pPr algn="r" eaLnBrk="0" hangingPunct="0">
              <a:defRPr sz="1200" b="1">
                <a:latin typeface="Times New Roman" pitchFamily="18" charset="0"/>
              </a:defRPr>
            </a:lvl1pPr>
          </a:lstStyle>
          <a:p>
            <a:pPr>
              <a:defRPr/>
            </a:pPr>
            <a:fld id="{047F3A34-1C5C-42EB-B79A-FF210BCC1F68}" type="slidenum">
              <a:rPr lang="en-US"/>
              <a:pPr>
                <a:defRPr/>
              </a:pPr>
              <a:t>‹#›</a:t>
            </a:fld>
            <a:endParaRPr lang="en-US" dirty="0"/>
          </a:p>
        </p:txBody>
      </p:sp>
    </p:spTree>
    <p:extLst>
      <p:ext uri="{BB962C8B-B14F-4D97-AF65-F5344CB8AC3E}">
        <p14:creationId xmlns:p14="http://schemas.microsoft.com/office/powerpoint/2010/main" val="14490829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5513" y="750888"/>
            <a:ext cx="4946650" cy="3709987"/>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959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4</a:t>
            </a:fld>
            <a:endParaRPr lang="en-US" dirty="0"/>
          </a:p>
        </p:txBody>
      </p:sp>
    </p:spTree>
    <p:extLst>
      <p:ext uri="{BB962C8B-B14F-4D97-AF65-F5344CB8AC3E}">
        <p14:creationId xmlns:p14="http://schemas.microsoft.com/office/powerpoint/2010/main" val="3994523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6" indent="-171436">
              <a:buFontTx/>
              <a:buChar char="-"/>
            </a:pPr>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5</a:t>
            </a:fld>
            <a:endParaRPr lang="en-US" dirty="0"/>
          </a:p>
        </p:txBody>
      </p:sp>
    </p:spTree>
    <p:extLst>
      <p:ext uri="{BB962C8B-B14F-4D97-AF65-F5344CB8AC3E}">
        <p14:creationId xmlns:p14="http://schemas.microsoft.com/office/powerpoint/2010/main" val="3714934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8</a:t>
            </a:fld>
            <a:endParaRPr lang="en-US" dirty="0"/>
          </a:p>
        </p:txBody>
      </p:sp>
    </p:spTree>
    <p:extLst>
      <p:ext uri="{BB962C8B-B14F-4D97-AF65-F5344CB8AC3E}">
        <p14:creationId xmlns:p14="http://schemas.microsoft.com/office/powerpoint/2010/main" val="2353771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dirty="0"/>
          </a:p>
        </p:txBody>
      </p:sp>
      <p:sp>
        <p:nvSpPr>
          <p:cNvPr id="76804"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889" indent="-285726">
              <a:defRPr sz="2400">
                <a:solidFill>
                  <a:schemeClr val="tx1"/>
                </a:solidFill>
                <a:latin typeface="Arial" pitchFamily="34" charset="0"/>
                <a:ea typeface="MS PGothic" pitchFamily="34" charset="-128"/>
              </a:defRPr>
            </a:lvl2pPr>
            <a:lvl3pPr marL="1142907" indent="-228581">
              <a:defRPr sz="2400">
                <a:solidFill>
                  <a:schemeClr val="tx1"/>
                </a:solidFill>
                <a:latin typeface="Arial" pitchFamily="34" charset="0"/>
                <a:ea typeface="MS PGothic" pitchFamily="34" charset="-128"/>
              </a:defRPr>
            </a:lvl3pPr>
            <a:lvl4pPr marL="1600070" indent="-228581">
              <a:defRPr sz="2400">
                <a:solidFill>
                  <a:schemeClr val="tx1"/>
                </a:solidFill>
                <a:latin typeface="Arial" pitchFamily="34" charset="0"/>
                <a:ea typeface="MS PGothic" pitchFamily="34" charset="-128"/>
              </a:defRPr>
            </a:lvl4pPr>
            <a:lvl5pPr marL="2057232" indent="-228581">
              <a:defRPr sz="2400">
                <a:solidFill>
                  <a:schemeClr val="tx1"/>
                </a:solidFill>
                <a:latin typeface="Arial" pitchFamily="34" charset="0"/>
                <a:ea typeface="MS PGothic" pitchFamily="34" charset="-128"/>
              </a:defRPr>
            </a:lvl5pPr>
            <a:lvl6pPr marL="2514395" indent="-228581" eaLnBrk="0" fontAlgn="base" hangingPunct="0">
              <a:spcBef>
                <a:spcPct val="0"/>
              </a:spcBef>
              <a:spcAft>
                <a:spcPct val="0"/>
              </a:spcAft>
              <a:defRPr sz="2400">
                <a:solidFill>
                  <a:schemeClr val="tx1"/>
                </a:solidFill>
                <a:latin typeface="Arial" pitchFamily="34" charset="0"/>
                <a:ea typeface="MS PGothic" pitchFamily="34" charset="-128"/>
              </a:defRPr>
            </a:lvl6pPr>
            <a:lvl7pPr marL="2971559" indent="-228581" eaLnBrk="0" fontAlgn="base" hangingPunct="0">
              <a:spcBef>
                <a:spcPct val="0"/>
              </a:spcBef>
              <a:spcAft>
                <a:spcPct val="0"/>
              </a:spcAft>
              <a:defRPr sz="2400">
                <a:solidFill>
                  <a:schemeClr val="tx1"/>
                </a:solidFill>
                <a:latin typeface="Arial" pitchFamily="34" charset="0"/>
                <a:ea typeface="MS PGothic" pitchFamily="34" charset="-128"/>
              </a:defRPr>
            </a:lvl7pPr>
            <a:lvl8pPr marL="3428722" indent="-228581" eaLnBrk="0" fontAlgn="base" hangingPunct="0">
              <a:spcBef>
                <a:spcPct val="0"/>
              </a:spcBef>
              <a:spcAft>
                <a:spcPct val="0"/>
              </a:spcAft>
              <a:defRPr sz="2400">
                <a:solidFill>
                  <a:schemeClr val="tx1"/>
                </a:solidFill>
                <a:latin typeface="Arial" pitchFamily="34" charset="0"/>
                <a:ea typeface="MS PGothic" pitchFamily="34" charset="-128"/>
              </a:defRPr>
            </a:lvl8pPr>
            <a:lvl9pPr marL="3885884" indent="-228581" eaLnBrk="0" fontAlgn="base" hangingPunct="0">
              <a:spcBef>
                <a:spcPct val="0"/>
              </a:spcBef>
              <a:spcAft>
                <a:spcPct val="0"/>
              </a:spcAft>
              <a:defRPr sz="2400">
                <a:solidFill>
                  <a:schemeClr val="tx1"/>
                </a:solidFill>
                <a:latin typeface="Arial" pitchFamily="34" charset="0"/>
                <a:ea typeface="MS PGothic" pitchFamily="34" charset="-128"/>
              </a:defRPr>
            </a:lvl9pPr>
          </a:lstStyle>
          <a:p>
            <a:endParaRPr 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4"/>
          </p:nvPr>
        </p:nvSpPr>
        <p:spPr/>
        <p:txBody>
          <a:bodyPr/>
          <a:lstStyle/>
          <a:p>
            <a:pPr>
              <a:defRPr/>
            </a:pPr>
            <a:r>
              <a:rPr lang="en-US"/>
              <a:t>Quality Management</a:t>
            </a:r>
            <a:endParaRPr lang="en-US" dirty="0"/>
          </a:p>
        </p:txBody>
      </p:sp>
      <p:sp>
        <p:nvSpPr>
          <p:cNvPr id="5" name="Slide Number Placeholder 4"/>
          <p:cNvSpPr>
            <a:spLocks noGrp="1"/>
          </p:cNvSpPr>
          <p:nvPr>
            <p:ph type="sldNum" sz="quarter" idx="5"/>
          </p:nvPr>
        </p:nvSpPr>
        <p:spPr/>
        <p:txBody>
          <a:bodyPr/>
          <a:lstStyle/>
          <a:p>
            <a:pPr>
              <a:defRPr/>
            </a:pPr>
            <a:fld id="{047F3A34-1C5C-42EB-B79A-FF210BCC1F68}" type="slidenum">
              <a:rPr lang="en-US" smtClean="0"/>
              <a:pPr>
                <a:defRPr/>
              </a:pPr>
              <a:t>16</a:t>
            </a:fld>
            <a:endParaRPr lang="en-US" dirty="0"/>
          </a:p>
        </p:txBody>
      </p:sp>
    </p:spTree>
    <p:extLst>
      <p:ext uri="{BB962C8B-B14F-4D97-AF65-F5344CB8AC3E}">
        <p14:creationId xmlns:p14="http://schemas.microsoft.com/office/powerpoint/2010/main" val="2545628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20</a:t>
            </a:fld>
            <a:endParaRPr lang="en-US" dirty="0"/>
          </a:p>
        </p:txBody>
      </p:sp>
    </p:spTree>
    <p:extLst>
      <p:ext uri="{BB962C8B-B14F-4D97-AF65-F5344CB8AC3E}">
        <p14:creationId xmlns:p14="http://schemas.microsoft.com/office/powerpoint/2010/main" val="3508949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31</a:t>
            </a:fld>
            <a:endParaRPr lang="en-US" dirty="0"/>
          </a:p>
        </p:txBody>
      </p:sp>
    </p:spTree>
    <p:extLst>
      <p:ext uri="{BB962C8B-B14F-4D97-AF65-F5344CB8AC3E}">
        <p14:creationId xmlns:p14="http://schemas.microsoft.com/office/powerpoint/2010/main" val="4060167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32</a:t>
            </a:fld>
            <a:endParaRPr lang="en-US" dirty="0"/>
          </a:p>
        </p:txBody>
      </p:sp>
    </p:spTree>
    <p:extLst>
      <p:ext uri="{BB962C8B-B14F-4D97-AF65-F5344CB8AC3E}">
        <p14:creationId xmlns:p14="http://schemas.microsoft.com/office/powerpoint/2010/main" val="475082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Footer Placeholder 3"/>
          <p:cNvSpPr>
            <a:spLocks noGrp="1"/>
          </p:cNvSpPr>
          <p:nvPr>
            <p:ph type="ftr" sz="quarter" idx="10"/>
          </p:nvPr>
        </p:nvSpPr>
        <p:spPr/>
        <p:txBody>
          <a:bodyPr/>
          <a:lstStyle/>
          <a:p>
            <a:pPr>
              <a:defRPr/>
            </a:pPr>
            <a:r>
              <a:rPr lang="en-US"/>
              <a:t>Quality Management</a:t>
            </a:r>
            <a:endParaRPr lang="en-US" dirty="0"/>
          </a:p>
        </p:txBody>
      </p:sp>
      <p:sp>
        <p:nvSpPr>
          <p:cNvPr id="5" name="Slide Number Placeholder 4"/>
          <p:cNvSpPr>
            <a:spLocks noGrp="1"/>
          </p:cNvSpPr>
          <p:nvPr>
            <p:ph type="sldNum" sz="quarter" idx="11"/>
          </p:nvPr>
        </p:nvSpPr>
        <p:spPr/>
        <p:txBody>
          <a:bodyPr/>
          <a:lstStyle/>
          <a:p>
            <a:pPr>
              <a:defRPr/>
            </a:pPr>
            <a:fld id="{047F3A34-1C5C-42EB-B79A-FF210BCC1F68}" type="slidenum">
              <a:rPr lang="en-US" smtClean="0"/>
              <a:pPr>
                <a:defRPr/>
              </a:pPr>
              <a:t>35</a:t>
            </a:fld>
            <a:endParaRPr lang="en-US" dirty="0"/>
          </a:p>
        </p:txBody>
      </p:sp>
    </p:spTree>
    <p:extLst>
      <p:ext uri="{BB962C8B-B14F-4D97-AF65-F5344CB8AC3E}">
        <p14:creationId xmlns:p14="http://schemas.microsoft.com/office/powerpoint/2010/main" val="2766424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dirty="0"/>
          </a:p>
        </p:txBody>
      </p:sp>
      <p:sp>
        <p:nvSpPr>
          <p:cNvPr id="10650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itchFamily="34" charset="0"/>
                <a:ea typeface="MS PGothic" pitchFamily="34" charset="-128"/>
              </a:defRPr>
            </a:lvl1pPr>
            <a:lvl2pPr marL="769993" indent="-296151">
              <a:defRPr sz="2500">
                <a:solidFill>
                  <a:schemeClr val="tx1"/>
                </a:solidFill>
                <a:latin typeface="Arial" pitchFamily="34" charset="0"/>
                <a:ea typeface="MS PGothic" pitchFamily="34" charset="-128"/>
              </a:defRPr>
            </a:lvl2pPr>
            <a:lvl3pPr marL="1184605" indent="-236921">
              <a:defRPr sz="2500">
                <a:solidFill>
                  <a:schemeClr val="tx1"/>
                </a:solidFill>
                <a:latin typeface="Arial" pitchFamily="34" charset="0"/>
                <a:ea typeface="MS PGothic" pitchFamily="34" charset="-128"/>
              </a:defRPr>
            </a:lvl3pPr>
            <a:lvl4pPr marL="1658447" indent="-236921">
              <a:defRPr sz="2500">
                <a:solidFill>
                  <a:schemeClr val="tx1"/>
                </a:solidFill>
                <a:latin typeface="Arial" pitchFamily="34" charset="0"/>
                <a:ea typeface="MS PGothic" pitchFamily="34" charset="-128"/>
              </a:defRPr>
            </a:lvl4pPr>
            <a:lvl5pPr marL="2132289" indent="-236921">
              <a:defRPr sz="2500">
                <a:solidFill>
                  <a:schemeClr val="tx1"/>
                </a:solidFill>
                <a:latin typeface="Arial" pitchFamily="34" charset="0"/>
                <a:ea typeface="MS PGothic" pitchFamily="34" charset="-128"/>
              </a:defRPr>
            </a:lvl5pPr>
            <a:lvl6pPr marL="2606131" indent="-236921" eaLnBrk="0" fontAlgn="base" hangingPunct="0">
              <a:spcBef>
                <a:spcPct val="0"/>
              </a:spcBef>
              <a:spcAft>
                <a:spcPct val="0"/>
              </a:spcAft>
              <a:defRPr sz="2500">
                <a:solidFill>
                  <a:schemeClr val="tx1"/>
                </a:solidFill>
                <a:latin typeface="Arial" pitchFamily="34" charset="0"/>
                <a:ea typeface="MS PGothic" pitchFamily="34" charset="-128"/>
              </a:defRPr>
            </a:lvl6pPr>
            <a:lvl7pPr marL="3079974" indent="-236921" eaLnBrk="0" fontAlgn="base" hangingPunct="0">
              <a:spcBef>
                <a:spcPct val="0"/>
              </a:spcBef>
              <a:spcAft>
                <a:spcPct val="0"/>
              </a:spcAft>
              <a:defRPr sz="2500">
                <a:solidFill>
                  <a:schemeClr val="tx1"/>
                </a:solidFill>
                <a:latin typeface="Arial" pitchFamily="34" charset="0"/>
                <a:ea typeface="MS PGothic" pitchFamily="34" charset="-128"/>
              </a:defRPr>
            </a:lvl7pPr>
            <a:lvl8pPr marL="3553816" indent="-236921" eaLnBrk="0" fontAlgn="base" hangingPunct="0">
              <a:spcBef>
                <a:spcPct val="0"/>
              </a:spcBef>
              <a:spcAft>
                <a:spcPct val="0"/>
              </a:spcAft>
              <a:defRPr sz="2500">
                <a:solidFill>
                  <a:schemeClr val="tx1"/>
                </a:solidFill>
                <a:latin typeface="Arial" pitchFamily="34" charset="0"/>
                <a:ea typeface="MS PGothic" pitchFamily="34" charset="-128"/>
              </a:defRPr>
            </a:lvl8pPr>
            <a:lvl9pPr marL="4027658" indent="-236921" eaLnBrk="0" fontAlgn="base" hangingPunct="0">
              <a:spcBef>
                <a:spcPct val="0"/>
              </a:spcBef>
              <a:spcAft>
                <a:spcPct val="0"/>
              </a:spcAft>
              <a:defRPr sz="2500">
                <a:solidFill>
                  <a:schemeClr val="tx1"/>
                </a:solidFill>
                <a:latin typeface="Arial" pitchFamily="34" charset="0"/>
                <a:ea typeface="MS PGothic" pitchFamily="34" charset="-128"/>
              </a:defRPr>
            </a:lvl9pPr>
          </a:lstStyle>
          <a:p>
            <a:endParaRPr lang="en-US"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dirty="0"/>
          </a:p>
        </p:txBody>
      </p:sp>
      <p:sp>
        <p:nvSpPr>
          <p:cNvPr id="10650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889" indent="-285726">
              <a:defRPr sz="2400">
                <a:solidFill>
                  <a:schemeClr val="tx1"/>
                </a:solidFill>
                <a:latin typeface="Arial" pitchFamily="34" charset="0"/>
                <a:ea typeface="MS PGothic" pitchFamily="34" charset="-128"/>
              </a:defRPr>
            </a:lvl2pPr>
            <a:lvl3pPr marL="1142907" indent="-228581">
              <a:defRPr sz="2400">
                <a:solidFill>
                  <a:schemeClr val="tx1"/>
                </a:solidFill>
                <a:latin typeface="Arial" pitchFamily="34" charset="0"/>
                <a:ea typeface="MS PGothic" pitchFamily="34" charset="-128"/>
              </a:defRPr>
            </a:lvl3pPr>
            <a:lvl4pPr marL="1600070" indent="-228581">
              <a:defRPr sz="2400">
                <a:solidFill>
                  <a:schemeClr val="tx1"/>
                </a:solidFill>
                <a:latin typeface="Arial" pitchFamily="34" charset="0"/>
                <a:ea typeface="MS PGothic" pitchFamily="34" charset="-128"/>
              </a:defRPr>
            </a:lvl4pPr>
            <a:lvl5pPr marL="2057232" indent="-228581">
              <a:defRPr sz="2400">
                <a:solidFill>
                  <a:schemeClr val="tx1"/>
                </a:solidFill>
                <a:latin typeface="Arial" pitchFamily="34" charset="0"/>
                <a:ea typeface="MS PGothic" pitchFamily="34" charset="-128"/>
              </a:defRPr>
            </a:lvl5pPr>
            <a:lvl6pPr marL="2514395" indent="-228581" eaLnBrk="0" fontAlgn="base" hangingPunct="0">
              <a:spcBef>
                <a:spcPct val="0"/>
              </a:spcBef>
              <a:spcAft>
                <a:spcPct val="0"/>
              </a:spcAft>
              <a:defRPr sz="2400">
                <a:solidFill>
                  <a:schemeClr val="tx1"/>
                </a:solidFill>
                <a:latin typeface="Arial" pitchFamily="34" charset="0"/>
                <a:ea typeface="MS PGothic" pitchFamily="34" charset="-128"/>
              </a:defRPr>
            </a:lvl6pPr>
            <a:lvl7pPr marL="2971559" indent="-228581" eaLnBrk="0" fontAlgn="base" hangingPunct="0">
              <a:spcBef>
                <a:spcPct val="0"/>
              </a:spcBef>
              <a:spcAft>
                <a:spcPct val="0"/>
              </a:spcAft>
              <a:defRPr sz="2400">
                <a:solidFill>
                  <a:schemeClr val="tx1"/>
                </a:solidFill>
                <a:latin typeface="Arial" pitchFamily="34" charset="0"/>
                <a:ea typeface="MS PGothic" pitchFamily="34" charset="-128"/>
              </a:defRPr>
            </a:lvl7pPr>
            <a:lvl8pPr marL="3428722" indent="-228581" eaLnBrk="0" fontAlgn="base" hangingPunct="0">
              <a:spcBef>
                <a:spcPct val="0"/>
              </a:spcBef>
              <a:spcAft>
                <a:spcPct val="0"/>
              </a:spcAft>
              <a:defRPr sz="2400">
                <a:solidFill>
                  <a:schemeClr val="tx1"/>
                </a:solidFill>
                <a:latin typeface="Arial" pitchFamily="34" charset="0"/>
                <a:ea typeface="MS PGothic" pitchFamily="34" charset="-128"/>
              </a:defRPr>
            </a:lvl8pPr>
            <a:lvl9pPr marL="3885884" indent="-228581" eaLnBrk="0" fontAlgn="base" hangingPunct="0">
              <a:spcBef>
                <a:spcPct val="0"/>
              </a:spcBef>
              <a:spcAft>
                <a:spcPct val="0"/>
              </a:spcAft>
              <a:defRPr sz="2400">
                <a:solidFill>
                  <a:schemeClr val="tx1"/>
                </a:solidFill>
                <a:latin typeface="Arial" pitchFamily="34" charset="0"/>
                <a:ea typeface="MS PGothic" pitchFamily="34" charset="-128"/>
              </a:defRPr>
            </a:lvl9pPr>
          </a:lstStyle>
          <a:p>
            <a:endParaRPr lang="en-US" sz="13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179614" y="0"/>
            <a:ext cx="8964386" cy="56388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ubtitle 8"/>
          <p:cNvSpPr>
            <a:spLocks noGrp="1"/>
          </p:cNvSpPr>
          <p:nvPr>
            <p:ph type="subTitle" idx="1"/>
          </p:nvPr>
        </p:nvSpPr>
        <p:spPr>
          <a:xfrm>
            <a:off x="5731323" y="2743200"/>
            <a:ext cx="3124200" cy="2057400"/>
          </a:xfrm>
        </p:spPr>
        <p:txBody>
          <a:bodyPr>
            <a:noAutofit/>
          </a:bodyPr>
          <a:lstStyle>
            <a:lvl1pPr marL="0" indent="0" algn="ctr">
              <a:buNone/>
              <a:defRPr sz="2400" b="0" spc="100" baseline="0">
                <a:solidFill>
                  <a:schemeClr val="tx2">
                    <a:lumMod val="40000"/>
                    <a:lumOff val="6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28" name="Title 27"/>
          <p:cNvSpPr>
            <a:spLocks noGrp="1"/>
          </p:cNvSpPr>
          <p:nvPr>
            <p:ph type="ctrTitle"/>
          </p:nvPr>
        </p:nvSpPr>
        <p:spPr>
          <a:xfrm>
            <a:off x="5714989" y="609600"/>
            <a:ext cx="3124200" cy="1905000"/>
          </a:xfrm>
          <a:noFill/>
          <a:ln w="6350" cap="rnd">
            <a:noFill/>
          </a:ln>
        </p:spPr>
        <p:txBody>
          <a:bodyPr anchor="b" anchorCtr="0">
            <a:noAutofit/>
          </a:bodyPr>
          <a:lstStyle>
            <a:lvl1pPr algn="ctr">
              <a:defRPr lang="en-US" sz="3200" b="1" dirty="0">
                <a:ln w="3200">
                  <a:solidFill>
                    <a:schemeClr val="bg2">
                      <a:shade val="75000"/>
                      <a:alpha val="25000"/>
                    </a:schemeClr>
                  </a:solidFill>
                  <a:prstDash val="solid"/>
                  <a:round/>
                </a:ln>
                <a:solidFill>
                  <a:schemeClr val="tx2">
                    <a:lumMod val="20000"/>
                    <a:lumOff val="80000"/>
                  </a:schemeClr>
                </a:solidFill>
                <a:effectLst>
                  <a:innerShdw blurRad="50800" dist="25400" dir="13500000">
                    <a:srgbClr val="000000">
                      <a:alpha val="70000"/>
                    </a:srgbClr>
                  </a:innerShdw>
                </a:effectLst>
              </a:defRPr>
            </a:lvl1pPr>
          </a:lstStyle>
          <a:p>
            <a:r>
              <a:rPr kumimoji="0" lang="en-US"/>
              <a:t>Click to edit Master title style</a:t>
            </a:r>
            <a:endParaRPr kumimoji="0" lang="en-US" dirty="0"/>
          </a:p>
        </p:txBody>
      </p:sp>
      <p:sp>
        <p:nvSpPr>
          <p:cNvPr id="15" name="Date Placeholder 14"/>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17" name="Footer Placeholder 16"/>
          <p:cNvSpPr>
            <a:spLocks noGrp="1"/>
          </p:cNvSpPr>
          <p:nvPr>
            <p:ph type="ftr" sz="quarter" idx="12"/>
          </p:nvPr>
        </p:nvSpPr>
        <p:spPr>
          <a:xfrm>
            <a:off x="1347537" y="6203667"/>
            <a:ext cx="4367463" cy="384048"/>
          </a:xfrm>
        </p:spPr>
        <p:txBody>
          <a:bodyPr/>
          <a:lstStyle>
            <a:lvl1pPr algn="ctr">
              <a:defRPr/>
            </a:lvl1pPr>
          </a:lstStyle>
          <a:p>
            <a:r>
              <a:rPr lang="en-US" dirty="0"/>
              <a:t>Copyright ©2015 McGraw-Hill Higher Education</a:t>
            </a:r>
          </a:p>
        </p:txBody>
      </p:sp>
      <p:sp>
        <p:nvSpPr>
          <p:cNvPr id="12" name="Rectangle 11"/>
          <p:cNvSpPr/>
          <p:nvPr/>
        </p:nvSpPr>
        <p:spPr>
          <a:xfrm>
            <a:off x="179614" y="5638800"/>
            <a:ext cx="8964386" cy="228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6" y="205409"/>
            <a:ext cx="4162089" cy="5319088"/>
          </a:xfrm>
          <a:prstGeom prst="rect">
            <a:avLst/>
          </a:prstGeom>
          <a:scene3d>
            <a:camera prst="orthographicFront">
              <a:rot lat="0" lon="0" rev="0"/>
            </a:camera>
            <a:lightRig rig="threePt" dir="t"/>
          </a:scene3d>
          <a:sp3d>
            <a:bevelT w="165100" prst="coolSlant"/>
            <a:bevelB/>
          </a:sp3d>
        </p:spPr>
      </p:pic>
    </p:spTree>
    <p:extLst>
      <p:ext uri="{BB962C8B-B14F-4D97-AF65-F5344CB8AC3E}">
        <p14:creationId xmlns:p14="http://schemas.microsoft.com/office/powerpoint/2010/main" val="138708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4" name="Date Placeholder 13"/>
          <p:cNvSpPr>
            <a:spLocks noGrp="1"/>
          </p:cNvSpPr>
          <p:nvPr>
            <p:ph type="dt" sz="half" idx="14"/>
          </p:nvPr>
        </p:nvSpPr>
        <p:spPr/>
        <p:txBody>
          <a:bodyPr/>
          <a:lstStyle/>
          <a:p>
            <a:fld id="{B41ABA4E-CD72-497B-97AA-7213B3980F60}" type="datetimeFigureOut">
              <a:rPr lang="en-US" smtClean="0"/>
              <a:pPr/>
              <a:t>8/18/2019</a:t>
            </a:fld>
            <a:endParaRPr lang="en-US" dirty="0"/>
          </a:p>
        </p:txBody>
      </p:sp>
      <p:sp>
        <p:nvSpPr>
          <p:cNvPr id="16" name="Footer Placeholder 15"/>
          <p:cNvSpPr>
            <a:spLocks noGrp="1"/>
          </p:cNvSpPr>
          <p:nvPr>
            <p:ph type="ftr" sz="quarter" idx="16"/>
          </p:nvPr>
        </p:nvSpPr>
        <p:spPr/>
        <p:txBody>
          <a:bodyPr/>
          <a:lstStyle/>
          <a:p>
            <a:endParaRPr kumimoji="0" lang="en-US" dirty="0"/>
          </a:p>
        </p:txBody>
      </p:sp>
      <p:sp>
        <p:nvSpPr>
          <p:cNvPr id="17" name="Title 16"/>
          <p:cNvSpPr>
            <a:spLocks noGrp="1"/>
          </p:cNvSpPr>
          <p:nvPr>
            <p:ph type="title"/>
          </p:nvPr>
        </p:nvSpPr>
        <p:spPr/>
        <p:txBody>
          <a:bodyPr rtlCol="0" anchor="b" anchorCtr="0"/>
          <a:lstStyle/>
          <a:p>
            <a:r>
              <a:rPr kumimoji="0" lang="en-US"/>
              <a:t>Click to edit Master title style</a:t>
            </a:r>
          </a:p>
        </p:txBody>
      </p:sp>
      <p:sp>
        <p:nvSpPr>
          <p:cNvPr id="6" name="TextBox 5"/>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30414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6"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TextBox 6"/>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208426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3600" b="1" dirty="0">
                <a:ln w="3200">
                  <a:solidFill>
                    <a:schemeClr val="bg2">
                      <a:shade val="25000"/>
                      <a:alpha val="25000"/>
                    </a:schemeClr>
                  </a:solidFill>
                  <a:prstDash val="solid"/>
                  <a:round/>
                </a:ln>
                <a:solidFill>
                  <a:schemeClr val="tx1">
                    <a:lumMod val="95000"/>
                    <a:lumOff val="5000"/>
                  </a:schemeClr>
                </a:solidFill>
                <a:effectLst>
                  <a:innerShdw blurRad="38100" dist="25400" dir="13500000">
                    <a:prstClr val="black">
                      <a:alpha val="70000"/>
                    </a:prstClr>
                  </a:innerShdw>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20571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11" name="Content Placeholder 10"/>
          <p:cNvSpPr>
            <a:spLocks noGrp="1"/>
          </p:cNvSpPr>
          <p:nvPr>
            <p:ph sz="half" idx="1"/>
          </p:nvPr>
        </p:nvSpPr>
        <p:spPr>
          <a:xfrm>
            <a:off x="324852"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half" idx="2"/>
          </p:nvPr>
        </p:nvSpPr>
        <p:spPr>
          <a:xfrm>
            <a:off x="4494516"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TextBox 6"/>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728783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kumimoji="0" lang="en-US" dirty="0"/>
          </a:p>
        </p:txBody>
      </p:sp>
      <p:sp>
        <p:nvSpPr>
          <p:cNvPr id="7" name="Date Placeholder 6"/>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3" name="Text Placeholder 2"/>
          <p:cNvSpPr>
            <a:spLocks noGrp="1"/>
          </p:cNvSpPr>
          <p:nvPr>
            <p:ph type="body" idx="1"/>
          </p:nvPr>
        </p:nvSpPr>
        <p:spPr>
          <a:xfrm>
            <a:off x="303212" y="1437909"/>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3048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463732"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274320" y="223592"/>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463732" y="1398130"/>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445499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2" name="Title 1"/>
          <p:cNvSpPr>
            <a:spLocks noGrp="1"/>
          </p:cNvSpPr>
          <p:nvPr>
            <p:ph type="title"/>
          </p:nvPr>
        </p:nvSpPr>
        <p:spPr/>
        <p:txBody>
          <a:bodyPr/>
          <a:lstStyle/>
          <a:p>
            <a:r>
              <a:rPr kumimoji="0" lang="en-US"/>
              <a:t>Click to edit Master title style</a:t>
            </a:r>
          </a:p>
        </p:txBody>
      </p:sp>
      <p:sp>
        <p:nvSpPr>
          <p:cNvPr id="5" name="TextBox 4"/>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738450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TextBox 4"/>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4267605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TextBox 4"/>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099759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TextBox 4"/>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395446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3" name="Footer Placeholder 2"/>
          <p:cNvSpPr>
            <a:spLocks noGrp="1"/>
          </p:cNvSpPr>
          <p:nvPr>
            <p:ph type="ftr" sz="quarter" idx="11"/>
          </p:nvPr>
        </p:nvSpPr>
        <p:spPr/>
        <p:txBody>
          <a:bodyPr/>
          <a:lstStyle/>
          <a:p>
            <a:endParaRPr kumimoji="0" lang="en-US" dirty="0"/>
          </a:p>
        </p:txBody>
      </p:sp>
      <p:sp>
        <p:nvSpPr>
          <p:cNvPr id="4" name="TextBox 3"/>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387829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B41ABA4E-CD72-497B-97AA-7213B3980F60}" type="datetimeFigureOut">
              <a:rPr lang="en-US" smtClean="0"/>
              <a:pPr/>
              <a:t>8/18/2019</a:t>
            </a:fld>
            <a:endParaRPr lang="en-US" dirty="0"/>
          </a:p>
        </p:txBody>
      </p:sp>
      <p:sp>
        <p:nvSpPr>
          <p:cNvPr id="10" name="Footer Placeholder 9"/>
          <p:cNvSpPr>
            <a:spLocks noGrp="1"/>
          </p:cNvSpPr>
          <p:nvPr>
            <p:ph type="ftr" sz="quarter" idx="16"/>
          </p:nvPr>
        </p:nvSpPr>
        <p:spPr/>
        <p:txBody>
          <a:bodyPr/>
          <a:lstStyle/>
          <a:p>
            <a:endParaRPr lang="en-US" dirty="0"/>
          </a:p>
        </p:txBody>
      </p:sp>
      <p:sp>
        <p:nvSpPr>
          <p:cNvPr id="7" name="TextBox 6"/>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439393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10" name="Footer Placeholder 9"/>
          <p:cNvSpPr>
            <a:spLocks noGrp="1"/>
          </p:cNvSpPr>
          <p:nvPr>
            <p:ph type="ftr" sz="quarter" idx="12"/>
          </p:nvPr>
        </p:nvSpPr>
        <p:spPr/>
        <p:txBody>
          <a:bodyPr/>
          <a:lstStyle/>
          <a:p>
            <a:endParaRPr kumimoji="0" lang="en-US" dirty="0"/>
          </a:p>
        </p:txBody>
      </p:sp>
      <p:sp>
        <p:nvSpPr>
          <p:cNvPr id="7" name="TextBox 6"/>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4969867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TextBox 5"/>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137323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8/18/2019</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6" name="TextBox 5"/>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9-</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844702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434975"/>
            <a:ext cx="7772400" cy="1143000"/>
          </a:xfrm>
        </p:spPr>
        <p:txBody>
          <a:bodyPr/>
          <a:lstStyle/>
          <a:p>
            <a:r>
              <a:rPr lang="en-US"/>
              <a:t>Click to edit Master title style</a:t>
            </a:r>
            <a:endParaRPr lang="en-AU"/>
          </a:p>
        </p:txBody>
      </p:sp>
      <p:sp>
        <p:nvSpPr>
          <p:cNvPr id="3" name="ClipArt Placeholder 2"/>
          <p:cNvSpPr>
            <a:spLocks noGrp="1"/>
          </p:cNvSpPr>
          <p:nvPr>
            <p:ph type="clipArt" sz="half" idx="1"/>
          </p:nvPr>
        </p:nvSpPr>
        <p:spPr>
          <a:xfrm>
            <a:off x="685800" y="1917700"/>
            <a:ext cx="3810000" cy="4114800"/>
          </a:xfrm>
        </p:spPr>
        <p:txBody>
          <a:bodyPr/>
          <a:lstStyle/>
          <a:p>
            <a:pPr lvl="0"/>
            <a:endParaRPr lang="en-AU" noProof="0"/>
          </a:p>
        </p:txBody>
      </p:sp>
      <p:sp>
        <p:nvSpPr>
          <p:cNvPr id="4" name="Text Placeholder 3"/>
          <p:cNvSpPr>
            <a:spLocks noGrp="1"/>
          </p:cNvSpPr>
          <p:nvPr>
            <p:ph type="body" sz="half" idx="2"/>
          </p:nvPr>
        </p:nvSpPr>
        <p:spPr>
          <a:xfrm>
            <a:off x="4648200" y="19177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p:cNvSpPr>
            <a:spLocks noGrp="1"/>
          </p:cNvSpPr>
          <p:nvPr>
            <p:ph type="ftr" sz="quarter" idx="10"/>
          </p:nvPr>
        </p:nvSpPr>
        <p:spPr>
          <a:xfrm>
            <a:off x="203200" y="6473825"/>
            <a:ext cx="3784600" cy="260350"/>
          </a:xfrm>
          <a:prstGeom prst="rect">
            <a:avLst/>
          </a:prstGeom>
        </p:spPr>
        <p:txBody>
          <a:bodyPr/>
          <a:lstStyle>
            <a:lvl1pPr>
              <a:defRPr>
                <a:latin typeface="Arial" charset="0"/>
                <a:ea typeface="ＭＳ Ｐゴシック" charset="-128"/>
              </a:defRPr>
            </a:lvl1pPr>
          </a:lstStyle>
          <a:p>
            <a:pPr>
              <a:defRPr/>
            </a:pPr>
            <a:endParaRPr lang="en-US"/>
          </a:p>
        </p:txBody>
      </p:sp>
    </p:spTree>
    <p:extLst>
      <p:ext uri="{BB962C8B-B14F-4D97-AF65-F5344CB8AC3E}">
        <p14:creationId xmlns:p14="http://schemas.microsoft.com/office/powerpoint/2010/main" val="18501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36884" y="1481688"/>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ABA4E-CD72-497B-97AA-7213B3980F60}" type="datetimeFigureOut">
              <a:rPr lang="en-US" smtClean="0"/>
              <a:pPr/>
              <a:t>8/18/2019</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r>
              <a:rPr lang="en-US" dirty="0"/>
              <a:t>Instructor Slides</a:t>
            </a:r>
          </a:p>
        </p:txBody>
      </p:sp>
      <p:sp>
        <p:nvSpPr>
          <p:cNvPr id="5" name="Title Placeholder 4"/>
          <p:cNvSpPr>
            <a:spLocks noGrp="1"/>
          </p:cNvSpPr>
          <p:nvPr>
            <p:ph type="title"/>
          </p:nvPr>
        </p:nvSpPr>
        <p:spPr>
          <a:xfrm>
            <a:off x="324852" y="152400"/>
            <a:ext cx="8229600" cy="1219200"/>
          </a:xfrm>
          <a:prstGeom prst="rect">
            <a:avLst/>
          </a:prstGeom>
          <a:ln w="6350" cap="rnd">
            <a:noFill/>
          </a:ln>
        </p:spPr>
        <p:txBody>
          <a:bodyPr vert="horz" anchor="b" anchorCtr="0">
            <a:normAutofit/>
          </a:bodyPr>
          <a:lstStyle/>
          <a:p>
            <a:r>
              <a:rPr kumimoji="0" lang="en-US"/>
              <a:t>Click to edit Master title style</a:t>
            </a:r>
            <a:endParaRPr kumimoji="0" lang="en-US" dirty="0"/>
          </a:p>
        </p:txBody>
      </p:sp>
      <p:sp>
        <p:nvSpPr>
          <p:cNvPr id="8" name="Rectangle 7"/>
          <p:cNvSpPr/>
          <p:nvPr/>
        </p:nvSpPr>
        <p:spPr>
          <a:xfrm rot="16200000">
            <a:off x="-3342707" y="3323253"/>
            <a:ext cx="6860515" cy="175100"/>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6674947"/>
            <a:ext cx="9144000" cy="183057"/>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68344" y="21280"/>
            <a:ext cx="1154176" cy="968095"/>
          </a:xfrm>
          <a:prstGeom prst="rect">
            <a:avLst/>
          </a:prstGeom>
          <a:effectLst>
            <a:reflection endPos="0" dist="50800" dir="5400000" sy="-100000" algn="bl" rotWithShape="0"/>
            <a:softEdge rad="127000"/>
          </a:effectLst>
        </p:spPr>
      </p:pic>
    </p:spTree>
    <p:extLst>
      <p:ext uri="{BB962C8B-B14F-4D97-AF65-F5344CB8AC3E}">
        <p14:creationId xmlns:p14="http://schemas.microsoft.com/office/powerpoint/2010/main" val="75444995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tx2"/>
        </a:buClr>
        <a:buSzPct val="85000"/>
        <a:buFont typeface="Wingdings 2"/>
        <a:buChar char=""/>
        <a:defRPr kumimoji="0" sz="2600" b="1" kern="1200">
          <a:solidFill>
            <a:schemeClr val="tx1"/>
          </a:solidFill>
          <a:latin typeface="+mn-lt"/>
          <a:ea typeface="+mn-ea"/>
          <a:cs typeface="+mn-cs"/>
        </a:defRPr>
      </a:lvl1pPr>
      <a:lvl2pPr marL="640080" indent="-274320" algn="l" rtl="0" eaLnBrk="1" latinLnBrk="0" hangingPunct="1">
        <a:spcBef>
          <a:spcPts val="300"/>
        </a:spcBef>
        <a:buClr>
          <a:schemeClr val="tx2"/>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tx2"/>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tx2"/>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tx2"/>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3.bin"/><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1.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0.wmf"/></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2.emf"/></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5.vml"/><Relationship Id="rId4" Type="http://schemas.openxmlformats.org/officeDocument/2006/relationships/image" Target="../media/image38.emf"/></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46.emf"/><Relationship Id="rId4" Type="http://schemas.openxmlformats.org/officeDocument/2006/relationships/oleObject" Target="file:///\\rmit.internal\USRHome\eh4\E59974\Main\Semester%202%202019\Lecture%20revised\Week%205%20Quality%20Control\Process%20Cap.vsd"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9.xml"/><Relationship Id="rId7" Type="http://schemas.openxmlformats.org/officeDocument/2006/relationships/image" Target="../media/image48.wmf"/><Relationship Id="rId2" Type="http://schemas.openxmlformats.org/officeDocument/2006/relationships/slideLayout" Target="../slideLayouts/slideLayout10.xml"/><Relationship Id="rId1" Type="http://schemas.openxmlformats.org/officeDocument/2006/relationships/vmlDrawing" Target="../drawings/vmlDrawing7.vml"/><Relationship Id="rId6" Type="http://schemas.openxmlformats.org/officeDocument/2006/relationships/oleObject" Target="../embeddings/oleObject8.bin"/><Relationship Id="rId5" Type="http://schemas.openxmlformats.org/officeDocument/2006/relationships/image" Target="../media/image47.wmf"/><Relationship Id="rId4" Type="http://schemas.openxmlformats.org/officeDocument/2006/relationships/oleObject" Target="../embeddings/oleObject7.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50.wmf"/></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hyperlink" Target="https://www.statisticalprocesscontrol.info/glossary.html#Cp"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lnSpc>
                <a:spcPct val="80000"/>
              </a:lnSpc>
              <a:buNone/>
            </a:pPr>
            <a:r>
              <a:rPr lang="en-AU" sz="2800" dirty="0"/>
              <a:t>OMGT1039</a:t>
            </a:r>
            <a:br>
              <a:rPr lang="en-AU" sz="2800" dirty="0"/>
            </a:br>
            <a:r>
              <a:rPr lang="en-AU" sz="2800" dirty="0"/>
              <a:t>Operations Management</a:t>
            </a:r>
          </a:p>
          <a:p>
            <a:pPr algn="ctr">
              <a:lnSpc>
                <a:spcPct val="80000"/>
              </a:lnSpc>
            </a:pPr>
            <a:endParaRPr lang="en-AU" sz="4000" dirty="0"/>
          </a:p>
          <a:p>
            <a:pPr algn="ctr">
              <a:lnSpc>
                <a:spcPct val="80000"/>
              </a:lnSpc>
            </a:pPr>
            <a:endParaRPr lang="en-AU" sz="4000" dirty="0"/>
          </a:p>
          <a:p>
            <a:pPr marL="0" indent="0" algn="ctr">
              <a:lnSpc>
                <a:spcPct val="80000"/>
              </a:lnSpc>
              <a:buNone/>
            </a:pPr>
            <a:r>
              <a:rPr lang="en-AU" sz="4000" dirty="0"/>
              <a:t>Week 5</a:t>
            </a:r>
          </a:p>
          <a:p>
            <a:pPr marL="0" indent="0" algn="ctr">
              <a:lnSpc>
                <a:spcPct val="80000"/>
              </a:lnSpc>
              <a:buNone/>
            </a:pPr>
            <a:r>
              <a:rPr lang="en-AU" sz="4000" dirty="0"/>
              <a:t>Quality Control</a:t>
            </a:r>
            <a:endParaRPr lang="en-AU"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48640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1378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3400" y="838200"/>
            <a:ext cx="8001000" cy="521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buFont typeface="Wingdings" pitchFamily="2" charset="2"/>
              <a:buNone/>
            </a:pPr>
            <a:r>
              <a:rPr lang="en-US" sz="2400" dirty="0">
                <a:latin typeface="Arabic Typesetting" pitchFamily="66" charset="-78"/>
                <a:cs typeface="Arabic Typesetting" pitchFamily="66" charset="-78"/>
              </a:rPr>
              <a:t>COMMONWEALTH OF AUSTRALIA</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Copyright Regulations 1969</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WARNING</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This material has been reproduced and communicated</a:t>
            </a:r>
          </a:p>
          <a:p>
            <a:pPr algn="ctr">
              <a:lnSpc>
                <a:spcPct val="80000"/>
              </a:lnSpc>
              <a:buFont typeface="Wingdings" pitchFamily="2" charset="2"/>
              <a:buNone/>
            </a:pPr>
            <a:r>
              <a:rPr lang="en-US" sz="2400" dirty="0">
                <a:latin typeface="Arabic Typesetting" pitchFamily="66" charset="-78"/>
                <a:cs typeface="Arabic Typesetting" pitchFamily="66" charset="-78"/>
              </a:rPr>
              <a:t>to you by or on behalf of Royal Melbourne Institute</a:t>
            </a:r>
          </a:p>
          <a:p>
            <a:pPr algn="ctr">
              <a:lnSpc>
                <a:spcPct val="80000"/>
              </a:lnSpc>
              <a:buFont typeface="Wingdings" pitchFamily="2" charset="2"/>
              <a:buNone/>
            </a:pPr>
            <a:r>
              <a:rPr lang="en-US" sz="2400" dirty="0">
                <a:latin typeface="Arabic Typesetting" pitchFamily="66" charset="-78"/>
                <a:cs typeface="Arabic Typesetting" pitchFamily="66" charset="-78"/>
              </a:rPr>
              <a:t>of Technology, (RMIT University) pursuant to Part</a:t>
            </a:r>
          </a:p>
          <a:p>
            <a:pPr algn="ctr">
              <a:lnSpc>
                <a:spcPct val="80000"/>
              </a:lnSpc>
              <a:buFont typeface="Wingdings" pitchFamily="2" charset="2"/>
              <a:buNone/>
            </a:pPr>
            <a:r>
              <a:rPr lang="en-US" sz="2400" dirty="0">
                <a:latin typeface="Arabic Typesetting" pitchFamily="66" charset="-78"/>
                <a:cs typeface="Arabic Typesetting" pitchFamily="66" charset="-78"/>
              </a:rPr>
              <a:t>VB of the Copyright Act 1968 (the Act).</a:t>
            </a:r>
          </a:p>
          <a:p>
            <a:pPr algn="ctr">
              <a:lnSpc>
                <a:spcPct val="80000"/>
              </a:lnSpc>
              <a:buFont typeface="Wingdings" pitchFamily="2" charset="2"/>
              <a:buNone/>
            </a:pPr>
            <a:r>
              <a:rPr lang="en-US" sz="2400" dirty="0">
                <a:latin typeface="Arabic Typesetting" pitchFamily="66" charset="-78"/>
                <a:cs typeface="Arabic Typesetting" pitchFamily="66" charset="-78"/>
              </a:rPr>
              <a:t>The material in this communication may be subject to</a:t>
            </a:r>
          </a:p>
          <a:p>
            <a:pPr algn="ctr">
              <a:lnSpc>
                <a:spcPct val="80000"/>
              </a:lnSpc>
              <a:buFont typeface="Wingdings" pitchFamily="2" charset="2"/>
              <a:buNone/>
            </a:pPr>
            <a:r>
              <a:rPr lang="en-US" sz="2400" dirty="0">
                <a:latin typeface="Arabic Typesetting" pitchFamily="66" charset="-78"/>
                <a:cs typeface="Arabic Typesetting" pitchFamily="66" charset="-78"/>
              </a:rPr>
              <a:t>copyright under the Act. Any further reproduction or</a:t>
            </a:r>
          </a:p>
          <a:p>
            <a:pPr algn="ctr">
              <a:lnSpc>
                <a:spcPct val="80000"/>
              </a:lnSpc>
              <a:buFont typeface="Wingdings" pitchFamily="2" charset="2"/>
              <a:buNone/>
            </a:pPr>
            <a:r>
              <a:rPr lang="en-US" sz="2400" dirty="0">
                <a:latin typeface="Arabic Typesetting" pitchFamily="66" charset="-78"/>
                <a:cs typeface="Arabic Typesetting" pitchFamily="66" charset="-78"/>
              </a:rPr>
              <a:t>communication of this material by you may be the</a:t>
            </a:r>
          </a:p>
          <a:p>
            <a:pPr algn="ctr">
              <a:lnSpc>
                <a:spcPct val="80000"/>
              </a:lnSpc>
              <a:buFont typeface="Wingdings" pitchFamily="2" charset="2"/>
              <a:buNone/>
            </a:pPr>
            <a:r>
              <a:rPr lang="en-US" sz="2400" dirty="0">
                <a:latin typeface="Arabic Typesetting" pitchFamily="66" charset="-78"/>
                <a:cs typeface="Arabic Typesetting" pitchFamily="66" charset="-78"/>
              </a:rPr>
              <a:t>subject of copyright protection under the Act.</a:t>
            </a:r>
          </a:p>
          <a:p>
            <a:pPr algn="ctr">
              <a:lnSpc>
                <a:spcPct val="80000"/>
              </a:lnSpc>
              <a:buFont typeface="Wingdings" pitchFamily="2" charset="2"/>
              <a:buNone/>
            </a:pPr>
            <a:r>
              <a:rPr lang="en-US" sz="2400" dirty="0">
                <a:latin typeface="Arabic Typesetting" pitchFamily="66" charset="-78"/>
                <a:cs typeface="Arabic Typesetting" pitchFamily="66" charset="-78"/>
              </a:rPr>
              <a:t>Do not remove this notice.</a:t>
            </a:r>
          </a:p>
          <a:p>
            <a:pPr algn="ctr">
              <a:lnSpc>
                <a:spcPct val="80000"/>
              </a:lnSpc>
              <a:buFont typeface="Wingdings" pitchFamily="2" charset="2"/>
              <a:buNone/>
            </a:pPr>
            <a:r>
              <a:rPr lang="en-US" sz="2400" dirty="0">
                <a:latin typeface="Arabic Typesetting" pitchFamily="66" charset="-78"/>
                <a:cs typeface="Arabic Typesetting" pitchFamily="66" charset="-78"/>
              </a:rPr>
              <a:t>First page of scanned document</a:t>
            </a:r>
          </a:p>
          <a:p>
            <a:pPr algn="ctr">
              <a:lnSpc>
                <a:spcPct val="80000"/>
              </a:lnSpc>
              <a:buFont typeface="Wingdings" pitchFamily="2" charset="2"/>
              <a:buNone/>
            </a:pPr>
            <a:r>
              <a:rPr lang="en-US" sz="2400" dirty="0">
                <a:latin typeface="Arabic Typesetting" pitchFamily="66" charset="-78"/>
                <a:cs typeface="Arabic Typesetting" pitchFamily="66" charset="-78"/>
              </a:rPr>
              <a:t>This presentation includes selected slides from</a:t>
            </a:r>
          </a:p>
          <a:p>
            <a:pPr>
              <a:lnSpc>
                <a:spcPct val="80000"/>
              </a:lnSpc>
              <a:buFont typeface="Wingdings" pitchFamily="2" charset="2"/>
              <a:buNone/>
            </a:pPr>
            <a:endParaRPr lang="en-AU" sz="3200" dirty="0">
              <a:latin typeface="Arabic Typesetting" pitchFamily="66" charset="-78"/>
              <a:cs typeface="Arabic Typesetting" pitchFamily="66" charset="-78"/>
            </a:endParaRPr>
          </a:p>
          <a:p>
            <a:pPr algn="ctr">
              <a:lnSpc>
                <a:spcPct val="80000"/>
              </a:lnSpc>
              <a:buFont typeface="Wingdings" pitchFamily="2" charset="2"/>
              <a:buNone/>
            </a:pPr>
            <a:r>
              <a:rPr lang="en-AU" sz="2400" dirty="0">
                <a:latin typeface="Arabic Typesetting" pitchFamily="66" charset="-78"/>
                <a:cs typeface="Arabic Typesetting" pitchFamily="66" charset="-78"/>
              </a:rPr>
              <a:t>William J Stevenson (2015) Operations Management, 12 ed. ISBN 10: 1259580091, McGraw Hill</a:t>
            </a:r>
          </a:p>
        </p:txBody>
      </p:sp>
    </p:spTree>
    <p:extLst>
      <p:ext uri="{BB962C8B-B14F-4D97-AF65-F5344CB8AC3E}">
        <p14:creationId xmlns:p14="http://schemas.microsoft.com/office/powerpoint/2010/main" val="726715967"/>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838200" y="533400"/>
            <a:ext cx="8229600" cy="1219200"/>
          </a:xfrm>
        </p:spPr>
        <p:txBody>
          <a:bodyPr/>
          <a:lstStyle/>
          <a:p>
            <a:pPr eaLnBrk="1" hangingPunct="1"/>
            <a:r>
              <a:rPr lang="en-US" dirty="0"/>
              <a:t>Learning Objectives</a:t>
            </a:r>
          </a:p>
        </p:txBody>
      </p:sp>
      <p:sp>
        <p:nvSpPr>
          <p:cNvPr id="4" name="Rectangle 3"/>
          <p:cNvSpPr/>
          <p:nvPr/>
        </p:nvSpPr>
        <p:spPr>
          <a:xfrm>
            <a:off x="914400" y="2209800"/>
            <a:ext cx="7315200" cy="2246769"/>
          </a:xfrm>
          <a:prstGeom prst="rect">
            <a:avLst/>
          </a:prstGeom>
        </p:spPr>
        <p:txBody>
          <a:bodyPr wrap="square">
            <a:spAutoFit/>
          </a:bodyPr>
          <a:lstStyle/>
          <a:p>
            <a:pPr marL="285750" indent="-285750">
              <a:buFont typeface="Wingdings" pitchFamily="2" charset="2"/>
              <a:buChar char="Ø"/>
            </a:pPr>
            <a:r>
              <a:rPr lang="en-AU" sz="2000" dirty="0"/>
              <a:t>List and briefly explain the elements of the control process</a:t>
            </a:r>
          </a:p>
          <a:p>
            <a:pPr marL="285750" indent="-285750">
              <a:buFont typeface="Wingdings" pitchFamily="2" charset="2"/>
              <a:buChar char="Ø"/>
            </a:pPr>
            <a:r>
              <a:rPr lang="en-AU" sz="2000" dirty="0"/>
              <a:t>Explain how control charts are used to monitor a process, and the concepts that underlie their use</a:t>
            </a:r>
          </a:p>
          <a:p>
            <a:pPr marL="285750" indent="-285750">
              <a:buFont typeface="Wingdings" pitchFamily="2" charset="2"/>
              <a:buChar char="Ø"/>
            </a:pPr>
            <a:r>
              <a:rPr lang="en-AU" sz="2000" dirty="0"/>
              <a:t>Use and interpret control charts</a:t>
            </a:r>
          </a:p>
          <a:p>
            <a:pPr marL="285750" indent="-285750">
              <a:buFont typeface="Wingdings" pitchFamily="2" charset="2"/>
              <a:buChar char="Ø"/>
            </a:pPr>
            <a:r>
              <a:rPr lang="en-AU" sz="2000" dirty="0"/>
              <a:t>Explain about Run tests</a:t>
            </a:r>
          </a:p>
          <a:p>
            <a:pPr marL="285750" indent="-285750">
              <a:buFont typeface="Wingdings" pitchFamily="2" charset="2"/>
              <a:buChar char="Ø"/>
            </a:pPr>
            <a:r>
              <a:rPr lang="en-AU" sz="2000" dirty="0"/>
              <a:t>Use Process Capability</a:t>
            </a:r>
          </a:p>
          <a:p>
            <a:endParaRPr lang="en-AU"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5"/>
          <p:cNvGraphicFramePr>
            <a:graphicFrameLocks noChangeAspect="1"/>
          </p:cNvGraphicFramePr>
          <p:nvPr>
            <p:extLst/>
          </p:nvPr>
        </p:nvGraphicFramePr>
        <p:xfrm>
          <a:off x="1295400" y="839840"/>
          <a:ext cx="5867400" cy="6018160"/>
        </p:xfrm>
        <a:graphic>
          <a:graphicData uri="http://schemas.openxmlformats.org/presentationml/2006/ole">
            <mc:AlternateContent xmlns:mc="http://schemas.openxmlformats.org/markup-compatibility/2006">
              <mc:Choice xmlns:v="urn:schemas-microsoft-com:vml" Requires="v">
                <p:oleObj spid="_x0000_s20508" name="Visio" r:id="rId4" imgW="2213145" imgH="2270808" progId="Visio.Drawing.11">
                  <p:embed/>
                </p:oleObj>
              </mc:Choice>
              <mc:Fallback>
                <p:oleObj name="Visio" r:id="rId4" imgW="2213145" imgH="2270808" progId="Visio.Drawing.11">
                  <p:embed/>
                  <p:pic>
                    <p:nvPicPr>
                      <p:cNvPr id="2560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839840"/>
                        <a:ext cx="5867400" cy="6018160"/>
                      </a:xfrm>
                      <a:prstGeom prst="rect">
                        <a:avLst/>
                      </a:prstGeom>
                      <a:noFill/>
                      <a:ln>
                        <a:noFill/>
                      </a:ln>
                    </p:spPr>
                  </p:pic>
                </p:oleObj>
              </mc:Fallback>
            </mc:AlternateContent>
          </a:graphicData>
        </a:graphic>
      </p:graphicFrame>
      <p:sp>
        <p:nvSpPr>
          <p:cNvPr id="7" name="Rectangle 6"/>
          <p:cNvSpPr/>
          <p:nvPr/>
        </p:nvSpPr>
        <p:spPr>
          <a:xfrm>
            <a:off x="1128713" y="658813"/>
            <a:ext cx="6734175" cy="646112"/>
          </a:xfrm>
          <a:prstGeom prst="rect">
            <a:avLst/>
          </a:prstGeom>
        </p:spPr>
        <p:txBody>
          <a:bodyPr wrap="none">
            <a:spAutoFit/>
          </a:bodyPr>
          <a:lstStyle/>
          <a:p>
            <a:pPr>
              <a:defRPr/>
            </a:pPr>
            <a:r>
              <a:rPr lang="en-US" sz="3600" b="1" i="1" dirty="0">
                <a:solidFill>
                  <a:schemeClr val="tx2"/>
                </a:solidFill>
                <a:effectLst>
                  <a:outerShdw blurRad="38100" dist="38100" dir="2700000" algn="tl">
                    <a:srgbClr val="C0C0C0"/>
                  </a:outerShdw>
                </a:effectLst>
                <a:latin typeface="+mj-lt"/>
                <a:ea typeface="+mj-ea"/>
                <a:cs typeface="+mj-cs"/>
              </a:rPr>
              <a:t>Control Charts for Data Types</a:t>
            </a:r>
            <a:endParaRPr lang="en-AU" sz="3600" b="1" i="1" dirty="0">
              <a:solidFill>
                <a:schemeClr val="tx2"/>
              </a:solidFill>
              <a:effectLst>
                <a:outerShdw blurRad="38100" dist="38100" dir="2700000" algn="tl">
                  <a:srgbClr val="C0C0C0"/>
                </a:outerShdw>
              </a:effectLst>
              <a:latin typeface="+mj-lt"/>
              <a:ea typeface="+mj-ea"/>
              <a:cs typeface="+mj-cs"/>
            </a:endParaRPr>
          </a:p>
        </p:txBody>
      </p:sp>
    </p:spTree>
    <p:extLst>
      <p:ext uri="{BB962C8B-B14F-4D97-AF65-F5344CB8AC3E}">
        <p14:creationId xmlns:p14="http://schemas.microsoft.com/office/powerpoint/2010/main" val="3179574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dirty="0"/>
              <a:t>Control Charts for Variables</a:t>
            </a:r>
          </a:p>
        </p:txBody>
      </p:sp>
      <p:sp>
        <p:nvSpPr>
          <p:cNvPr id="31747" name="Content Placeholder 2"/>
          <p:cNvSpPr>
            <a:spLocks noGrp="1"/>
          </p:cNvSpPr>
          <p:nvPr>
            <p:ph idx="1"/>
          </p:nvPr>
        </p:nvSpPr>
        <p:spPr/>
        <p:txBody>
          <a:bodyPr/>
          <a:lstStyle/>
          <a:p>
            <a:pPr eaLnBrk="1" hangingPunct="1">
              <a:spcBef>
                <a:spcPct val="50000"/>
              </a:spcBef>
            </a:pPr>
            <a:r>
              <a:rPr lang="en-US" b="1" dirty="0">
                <a:solidFill>
                  <a:srgbClr val="003300"/>
                </a:solidFill>
              </a:rPr>
              <a:t>Variables generate data that are </a:t>
            </a:r>
            <a:r>
              <a:rPr lang="en-US" b="1" i="1" u="sng" dirty="0">
                <a:solidFill>
                  <a:srgbClr val="003300"/>
                </a:solidFill>
              </a:rPr>
              <a:t>measured</a:t>
            </a:r>
          </a:p>
          <a:p>
            <a:pPr lvl="1" eaLnBrk="1" hangingPunct="1">
              <a:spcBef>
                <a:spcPct val="50000"/>
              </a:spcBef>
            </a:pPr>
            <a:r>
              <a:rPr lang="en-US" dirty="0">
                <a:solidFill>
                  <a:srgbClr val="303B2C"/>
                </a:solidFill>
              </a:rPr>
              <a:t>Mean control charts</a:t>
            </a:r>
          </a:p>
          <a:p>
            <a:pPr lvl="2" eaLnBrk="1" hangingPunct="1">
              <a:spcBef>
                <a:spcPct val="50000"/>
              </a:spcBef>
            </a:pPr>
            <a:r>
              <a:rPr lang="en-US" dirty="0">
                <a:solidFill>
                  <a:srgbClr val="303B2C"/>
                </a:solidFill>
              </a:rPr>
              <a:t>Used to monitor the central tendency of a process.</a:t>
            </a:r>
          </a:p>
          <a:p>
            <a:pPr lvl="3" eaLnBrk="1" hangingPunct="1">
              <a:spcBef>
                <a:spcPct val="50000"/>
              </a:spcBef>
            </a:pPr>
            <a:r>
              <a:rPr lang="en-US" i="1" dirty="0">
                <a:solidFill>
                  <a:srgbClr val="303B2C"/>
                </a:solidFill>
              </a:rPr>
              <a:t>“x</a:t>
            </a:r>
            <a:r>
              <a:rPr lang="en-US" dirty="0">
                <a:solidFill>
                  <a:srgbClr val="303B2C"/>
                </a:solidFill>
              </a:rPr>
              <a:t>- bar” charts</a:t>
            </a:r>
          </a:p>
          <a:p>
            <a:pPr lvl="1" eaLnBrk="1" hangingPunct="1">
              <a:spcBef>
                <a:spcPct val="50000"/>
              </a:spcBef>
            </a:pPr>
            <a:r>
              <a:rPr lang="en-US" dirty="0">
                <a:solidFill>
                  <a:srgbClr val="303B2C"/>
                </a:solidFill>
              </a:rPr>
              <a:t>Range control charts</a:t>
            </a:r>
          </a:p>
          <a:p>
            <a:pPr lvl="2" eaLnBrk="1" hangingPunct="1">
              <a:spcBef>
                <a:spcPct val="50000"/>
              </a:spcBef>
            </a:pPr>
            <a:r>
              <a:rPr lang="en-US" dirty="0">
                <a:solidFill>
                  <a:srgbClr val="303B2C"/>
                </a:solidFill>
              </a:rPr>
              <a:t>Used to monitor the process dispersion</a:t>
            </a:r>
          </a:p>
          <a:p>
            <a:pPr lvl="3" eaLnBrk="1" hangingPunct="1">
              <a:spcBef>
                <a:spcPct val="50000"/>
              </a:spcBef>
            </a:pPr>
            <a:r>
              <a:rPr lang="en-US" dirty="0">
                <a:solidFill>
                  <a:srgbClr val="303B2C"/>
                </a:solidFill>
              </a:rPr>
              <a:t>R charts</a:t>
            </a:r>
          </a:p>
          <a:p>
            <a:pPr eaLnBrk="1" hangingPunct="1"/>
            <a:endParaRPr lang="en-US" dirty="0"/>
          </a:p>
        </p:txBody>
      </p:sp>
    </p:spTree>
    <p:extLst>
      <p:ext uri="{BB962C8B-B14F-4D97-AF65-F5344CB8AC3E}">
        <p14:creationId xmlns:p14="http://schemas.microsoft.com/office/powerpoint/2010/main" val="735198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
          <p:cNvSpPr>
            <a:spLocks noGrp="1"/>
          </p:cNvSpPr>
          <p:nvPr>
            <p:ph type="title"/>
          </p:nvPr>
        </p:nvSpPr>
        <p:spPr/>
        <p:txBody>
          <a:bodyPr/>
          <a:lstStyle/>
          <a:p>
            <a:r>
              <a:rPr lang="en-US" dirty="0"/>
              <a:t>Establishing Control Limits (known standard deviation)</a:t>
            </a:r>
          </a:p>
        </p:txBody>
      </p:sp>
      <p:graphicFrame>
        <p:nvGraphicFramePr>
          <p:cNvPr id="2050" name="Object 4"/>
          <p:cNvGraphicFramePr>
            <a:graphicFrameLocks noChangeAspect="1"/>
          </p:cNvGraphicFramePr>
          <p:nvPr/>
        </p:nvGraphicFramePr>
        <p:xfrm>
          <a:off x="457200" y="1463675"/>
          <a:ext cx="3959225" cy="3336925"/>
        </p:xfrm>
        <a:graphic>
          <a:graphicData uri="http://schemas.openxmlformats.org/presentationml/2006/ole">
            <mc:AlternateContent xmlns:mc="http://schemas.openxmlformats.org/markup-compatibility/2006">
              <mc:Choice xmlns:v="urn:schemas-microsoft-com:vml" Requires="v">
                <p:oleObj spid="_x0000_s1656" name="Equation" r:id="rId3" imgW="1942920" imgH="1600200" progId="Equation.3">
                  <p:embed/>
                </p:oleObj>
              </mc:Choice>
              <mc:Fallback>
                <p:oleObj name="Equation" r:id="rId3" imgW="1942920" imgH="1600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463675"/>
                        <a:ext cx="3959225" cy="3336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5"/>
          <p:cNvGraphicFramePr>
            <a:graphicFrameLocks noChangeAspect="1"/>
          </p:cNvGraphicFramePr>
          <p:nvPr/>
        </p:nvGraphicFramePr>
        <p:xfrm>
          <a:off x="4495800" y="1309688"/>
          <a:ext cx="4464050" cy="2957512"/>
        </p:xfrm>
        <a:graphic>
          <a:graphicData uri="http://schemas.openxmlformats.org/presentationml/2006/ole">
            <mc:AlternateContent xmlns:mc="http://schemas.openxmlformats.org/markup-compatibility/2006">
              <mc:Choice xmlns:v="urn:schemas-microsoft-com:vml" Requires="v">
                <p:oleObj spid="_x0000_s1657" name="Equation" r:id="rId5" imgW="1993680" imgH="1320480" progId="Equation.3">
                  <p:embed/>
                </p:oleObj>
              </mc:Choice>
              <mc:Fallback>
                <p:oleObj name="Equation" r:id="rId5" imgW="1993680" imgH="1320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1309688"/>
                        <a:ext cx="4464050" cy="2957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095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7000"/>
                    </a14:imgEffect>
                  </a14:imgLayer>
                </a14:imgProps>
              </a:ext>
              <a:ext uri="{28A0092B-C50C-407E-A947-70E740481C1C}">
                <a14:useLocalDpi xmlns:a14="http://schemas.microsoft.com/office/drawing/2010/main" val="0"/>
              </a:ext>
            </a:extLst>
          </a:blip>
          <a:srcRect/>
          <a:stretch>
            <a:fillRect/>
          </a:stretch>
        </p:blipFill>
        <p:spPr bwMode="auto">
          <a:xfrm>
            <a:off x="838200" y="2133600"/>
            <a:ext cx="7467601" cy="3657600"/>
          </a:xfrm>
          <a:prstGeom prst="rect">
            <a:avLst/>
          </a:prstGeom>
          <a:noFill/>
          <a:ln>
            <a:noFill/>
          </a:ln>
          <a:effectLst>
            <a:outerShdw blurRad="101600" dist="304800" dir="2820000" sx="98000" sy="98000" algn="ctr" rotWithShape="0">
              <a:schemeClr val="accent6">
                <a:lumMod val="60000"/>
                <a:lumOff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374650" y="381000"/>
            <a:ext cx="8229600" cy="1219200"/>
          </a:xfrm>
          <a:prstGeom prst="rect">
            <a:avLst/>
          </a:prstGeom>
          <a:ln w="6350" cap="rnd">
            <a:noFill/>
          </a:ln>
        </p:spPr>
        <p:txBody>
          <a:bodyPr vert="horz" rtlCol="0" anchor="b" anchorCtr="0">
            <a:normAutofit fontScale="77500" lnSpcReduction="20000"/>
          </a:bodyPr>
          <a:lst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a:lstStyle>
          <a:p>
            <a:r>
              <a:rPr lang="en-AU" dirty="0"/>
              <a:t>Establishing Control Limits (known standard deviation)</a:t>
            </a:r>
          </a:p>
          <a:p>
            <a:endParaRPr lang="en-AU" dirty="0"/>
          </a:p>
          <a:p>
            <a:r>
              <a:rPr lang="en-AU" dirty="0">
                <a:solidFill>
                  <a:srgbClr val="0070C0"/>
                </a:solidFill>
              </a:rPr>
              <a:t>x bar chart</a:t>
            </a:r>
          </a:p>
        </p:txBody>
      </p:sp>
    </p:spTree>
    <p:extLst>
      <p:ext uri="{BB962C8B-B14F-4D97-AF65-F5344CB8AC3E}">
        <p14:creationId xmlns:p14="http://schemas.microsoft.com/office/powerpoint/2010/main" val="2957245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4852" y="568411"/>
            <a:ext cx="8229600" cy="4572000"/>
          </a:xfrm>
        </p:spPr>
        <p:txBody>
          <a:bodyPr>
            <a:normAutofit/>
          </a:bodyPr>
          <a:lstStyle/>
          <a:p>
            <a:pPr marL="0" indent="0" algn="just">
              <a:buNone/>
            </a:pPr>
            <a:r>
              <a:rPr lang="en-AU" sz="1800" b="0" dirty="0"/>
              <a:t>A quality inspector took five samples, each with four observations ( </a:t>
            </a:r>
            <a:r>
              <a:rPr lang="en-AU" sz="1800" b="0" i="1" dirty="0"/>
              <a:t>n =</a:t>
            </a:r>
            <a:r>
              <a:rPr lang="en-AU" sz="1800" b="0" dirty="0"/>
              <a:t> 4), of the length of time for glue to dry. The analyst computed the mean of each sample and then computed the grand mean. All values are in minutes. Use this information to obtain three-sigma (i.e., </a:t>
            </a:r>
            <a:r>
              <a:rPr lang="en-AU" sz="1800" b="0" i="1" dirty="0"/>
              <a:t>z =</a:t>
            </a:r>
            <a:r>
              <a:rPr lang="en-AU" sz="1800" b="0" dirty="0"/>
              <a:t> 3) control limits for means of future times. It is known from previous experience that the standard deviation of the process is 0.02 minute.</a:t>
            </a:r>
          </a:p>
          <a:p>
            <a:pPr marL="0" indent="0">
              <a:buNone/>
            </a:pPr>
            <a:r>
              <a:rPr lang="en-AU" sz="1800" b="0" dirty="0"/>
              <a:t>a. Use this information to obtain three-sigma (i.e., z = 3) control limits for means of future times.</a:t>
            </a:r>
          </a:p>
          <a:p>
            <a:pPr marL="0" indent="0">
              <a:buNone/>
            </a:pPr>
            <a:r>
              <a:rPr lang="en-AU" sz="1800" b="0" dirty="0"/>
              <a:t>b. Is the process (time for glue to dry) normal? Why?</a:t>
            </a:r>
          </a:p>
          <a:p>
            <a:pPr marL="0" indent="0">
              <a:buNone/>
            </a:pPr>
            <a:r>
              <a:rPr lang="en-AU" sz="1800" b="0" dirty="0"/>
              <a:t>c. For what percent of the products (glue) it takes more than 12.11 minutes dry? More than 12.123 minutes to dry? Between 12.09 to 12.12 minutes to dry? (part c of this question aims to show how to use normal distribution)</a:t>
            </a:r>
          </a:p>
        </p:txBody>
      </p:sp>
      <p:sp>
        <p:nvSpPr>
          <p:cNvPr id="3" name="Title 2"/>
          <p:cNvSpPr>
            <a:spLocks noGrp="1"/>
          </p:cNvSpPr>
          <p:nvPr>
            <p:ph type="title"/>
          </p:nvPr>
        </p:nvSpPr>
        <p:spPr>
          <a:xfrm>
            <a:off x="324852" y="-381000"/>
            <a:ext cx="8229600" cy="914400"/>
          </a:xfrm>
        </p:spPr>
        <p:txBody>
          <a:bodyPr>
            <a:normAutofit/>
          </a:bodyPr>
          <a:lstStyle/>
          <a:p>
            <a:r>
              <a:rPr lang="en-AU" sz="2500" dirty="0">
                <a:solidFill>
                  <a:srgbClr val="0070C0"/>
                </a:solidFill>
              </a:rPr>
              <a:t>X bar chart Example 1 </a:t>
            </a:r>
            <a:r>
              <a:rPr lang="en-AU" sz="1800" dirty="0"/>
              <a:t>(</a:t>
            </a:r>
            <a:r>
              <a:rPr lang="en-AU" sz="1800"/>
              <a:t>see Canvas for </a:t>
            </a:r>
            <a:r>
              <a:rPr lang="en-AU" sz="1800" dirty="0"/>
              <a:t>data file)</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419600"/>
            <a:ext cx="5689623"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060257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2495" y="1028701"/>
            <a:ext cx="8229600" cy="4572000"/>
          </a:xfrm>
        </p:spPr>
        <p:txBody>
          <a:bodyPr>
            <a:normAutofit/>
          </a:bodyPr>
          <a:lstStyle/>
          <a:p>
            <a:pPr marL="0" indent="0">
              <a:buNone/>
            </a:pPr>
            <a:r>
              <a:rPr lang="en-AU" dirty="0"/>
              <a:t>Step 1: calculate the mean of the mean</a:t>
            </a:r>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r>
              <a:rPr lang="en-AU" dirty="0"/>
              <a:t>Step 2: Calculate upper and lower limit</a:t>
            </a:r>
          </a:p>
        </p:txBody>
      </p:sp>
      <p:sp>
        <p:nvSpPr>
          <p:cNvPr id="3" name="Title 2"/>
          <p:cNvSpPr>
            <a:spLocks noGrp="1"/>
          </p:cNvSpPr>
          <p:nvPr>
            <p:ph type="title"/>
          </p:nvPr>
        </p:nvSpPr>
        <p:spPr>
          <a:xfrm>
            <a:off x="324852" y="152400"/>
            <a:ext cx="8229600" cy="533400"/>
          </a:xfrm>
        </p:spPr>
        <p:txBody>
          <a:bodyPr>
            <a:normAutofit/>
          </a:bodyPr>
          <a:lstStyle/>
          <a:p>
            <a:r>
              <a:rPr lang="en-AU" sz="2500" dirty="0">
                <a:solidFill>
                  <a:srgbClr val="0070C0"/>
                </a:solidFill>
              </a:rPr>
              <a:t>X bar chart Example 1: Solution to part a</a:t>
            </a: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5030508"/>
            <a:ext cx="3200400" cy="13138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Rounded Rectangle 4">
            <a:extLst>
              <a:ext uri="{FF2B5EF4-FFF2-40B4-BE49-F238E27FC236}">
                <a16:creationId xmlns:a16="http://schemas.microsoft.com/office/drawing/2014/main" id="{6C8C57AD-F35D-4DD1-A794-1A0390C936A8}"/>
              </a:ext>
            </a:extLst>
          </p:cNvPr>
          <p:cNvSpPr/>
          <p:nvPr/>
        </p:nvSpPr>
        <p:spPr>
          <a:xfrm>
            <a:off x="4160595" y="2145057"/>
            <a:ext cx="533400" cy="990600"/>
          </a:xfrm>
          <a:prstGeom prst="roundRect">
            <a:avLst/>
          </a:prstGeom>
          <a:solidFill>
            <a:schemeClr val="accent2">
              <a:alpha val="1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pic>
        <p:nvPicPr>
          <p:cNvPr id="8" name="Picture 2">
            <a:extLst>
              <a:ext uri="{FF2B5EF4-FFF2-40B4-BE49-F238E27FC236}">
                <a16:creationId xmlns:a16="http://schemas.microsoft.com/office/drawing/2014/main" id="{AED8F480-7132-476C-A812-538278F5C8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733800"/>
            <a:ext cx="5893483" cy="6452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9" name="Picture 2">
            <a:extLst>
              <a:ext uri="{FF2B5EF4-FFF2-40B4-BE49-F238E27FC236}">
                <a16:creationId xmlns:a16="http://schemas.microsoft.com/office/drawing/2014/main" id="{621BBB1C-3EEA-4420-8F7E-B378C9143A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79118"/>
            <a:ext cx="5689623" cy="1905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Rectangle 3">
            <a:extLst>
              <a:ext uri="{FF2B5EF4-FFF2-40B4-BE49-F238E27FC236}">
                <a16:creationId xmlns:a16="http://schemas.microsoft.com/office/drawing/2014/main" id="{86F8C83A-4B1A-428A-BA96-1C2C962CD25A}"/>
              </a:ext>
            </a:extLst>
          </p:cNvPr>
          <p:cNvSpPr/>
          <p:nvPr/>
        </p:nvSpPr>
        <p:spPr>
          <a:xfrm rot="19586871">
            <a:off x="5077952" y="4369797"/>
            <a:ext cx="4020652" cy="830997"/>
          </a:xfrm>
          <a:prstGeom prst="rect">
            <a:avLst/>
          </a:prstGeom>
          <a:noFill/>
          <a:ln cap="sq">
            <a:solidFill>
              <a:schemeClr val="accent1"/>
            </a:solidFill>
            <a:bevel/>
          </a:ln>
        </p:spPr>
        <p:txBody>
          <a:bodyPr wrap="none" lIns="91440" tIns="45720" rIns="91440" bIns="45720">
            <a:spAutoFit/>
          </a:bodyPr>
          <a:lstStyle/>
          <a:p>
            <a:pPr algn="ctr"/>
            <a:r>
              <a:rPr lang="en-US" sz="2400" b="1" cap="none" spc="0" dirty="0">
                <a:ln w="6600">
                  <a:solidFill>
                    <a:schemeClr val="accent2"/>
                  </a:solidFill>
                  <a:prstDash val="solid"/>
                </a:ln>
                <a:solidFill>
                  <a:srgbClr val="FFFFFF"/>
                </a:solidFill>
                <a:effectLst>
                  <a:outerShdw dist="38100" dir="2700000" algn="tl" rotWithShape="0">
                    <a:schemeClr val="accent2"/>
                  </a:outerShdw>
                </a:effectLst>
              </a:rPr>
              <a:t>n</a:t>
            </a:r>
            <a:r>
              <a:rPr lang="en-US" sz="2400" b="1" dirty="0">
                <a:ln w="6600">
                  <a:solidFill>
                    <a:schemeClr val="accent2"/>
                  </a:solidFill>
                  <a:prstDash val="solid"/>
                </a:ln>
                <a:solidFill>
                  <a:srgbClr val="FFFFFF"/>
                </a:solidFill>
                <a:effectLst>
                  <a:outerShdw dist="38100" dir="2700000" algn="tl" rotWithShape="0">
                    <a:schemeClr val="accent2"/>
                  </a:outerShdw>
                </a:effectLst>
              </a:rPr>
              <a:t> = number of samples or </a:t>
            </a:r>
          </a:p>
          <a:p>
            <a:pPr algn="ctr"/>
            <a:r>
              <a:rPr lang="en-US" sz="2400" b="1" dirty="0">
                <a:ln w="6600">
                  <a:solidFill>
                    <a:schemeClr val="accent2"/>
                  </a:solidFill>
                  <a:prstDash val="solid"/>
                </a:ln>
                <a:solidFill>
                  <a:srgbClr val="FFFFFF"/>
                </a:solidFill>
                <a:effectLst>
                  <a:outerShdw dist="38100" dir="2700000" algn="tl" rotWithShape="0">
                    <a:schemeClr val="accent2"/>
                  </a:outerShdw>
                </a:effectLst>
              </a:rPr>
              <a:t>the size of the sample?</a:t>
            </a:r>
            <a:endParaRPr lang="en-US" sz="2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11" name="Rectangle 10">
            <a:extLst>
              <a:ext uri="{FF2B5EF4-FFF2-40B4-BE49-F238E27FC236}">
                <a16:creationId xmlns:a16="http://schemas.microsoft.com/office/drawing/2014/main" id="{F0583224-5953-461E-BE71-EE84DFBFC3EC}"/>
              </a:ext>
            </a:extLst>
          </p:cNvPr>
          <p:cNvSpPr/>
          <p:nvPr/>
        </p:nvSpPr>
        <p:spPr>
          <a:xfrm rot="19586871">
            <a:off x="5433790" y="5326295"/>
            <a:ext cx="3995004" cy="461665"/>
          </a:xfrm>
          <a:prstGeom prst="rect">
            <a:avLst/>
          </a:prstGeom>
          <a:noFill/>
          <a:ln cap="sq">
            <a:solidFill>
              <a:schemeClr val="accent1"/>
            </a:solidFill>
            <a:bevel/>
          </a:ln>
        </p:spPr>
        <p:txBody>
          <a:bodyPr wrap="none" lIns="91440" tIns="45720" rIns="91440" bIns="45720">
            <a:spAutoFit/>
          </a:bodyPr>
          <a:lstStyle/>
          <a:p>
            <a:pPr algn="ctr"/>
            <a:r>
              <a:rPr lang="en-US" sz="2400" b="1" cap="none" spc="0" dirty="0">
                <a:ln w="6600">
                  <a:solidFill>
                    <a:schemeClr val="accent2"/>
                  </a:solidFill>
                  <a:prstDash val="solid"/>
                </a:ln>
                <a:solidFill>
                  <a:srgbClr val="FFFFFF"/>
                </a:solidFill>
                <a:effectLst>
                  <a:outerShdw dist="38100" dir="2700000" algn="tl" rotWithShape="0">
                    <a:schemeClr val="accent2"/>
                  </a:outerShdw>
                </a:effectLst>
              </a:rPr>
              <a:t>n</a:t>
            </a:r>
            <a:r>
              <a:rPr lang="en-US" sz="2400" b="1" dirty="0">
                <a:ln w="6600">
                  <a:solidFill>
                    <a:schemeClr val="accent2"/>
                  </a:solidFill>
                  <a:prstDash val="solid"/>
                </a:ln>
                <a:solidFill>
                  <a:srgbClr val="FFFFFF"/>
                </a:solidFill>
                <a:effectLst>
                  <a:outerShdw dist="38100" dir="2700000" algn="tl" rotWithShape="0">
                    <a:schemeClr val="accent2"/>
                  </a:outerShdw>
                </a:effectLst>
              </a:rPr>
              <a:t> is the size of the sample</a:t>
            </a:r>
            <a:endParaRPr lang="en-US" sz="2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74038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4"/>
                                        </p:tgtEl>
                                      </p:cBhvr>
                                    </p:animEffect>
                                    <p:anim calcmode="lin" valueType="num">
                                      <p:cBhvr>
                                        <p:cTn id="7" dur="1822" tmFilter="0,0; 0.14,0.31; 0.43,0.73; 0.71,0.91; 1.0,1.0">
                                          <p:stCondLst>
                                            <p:cond delay="0"/>
                                          </p:stCondLst>
                                        </p:cTn>
                                        <p:tgtEl>
                                          <p:spTgt spid="4"/>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4"/>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4"/>
                                        </p:tgtEl>
                                        <p:attrNameLst>
                                          <p:attrName>ppt_y</p:attrName>
                                        </p:attrNameLst>
                                      </p:cBhvr>
                                      <p:tavLst>
                                        <p:tav tm="0">
                                          <p:val>
                                            <p:strVal val="ppt_y"/>
                                          </p:val>
                                        </p:tav>
                                        <p:tav tm="100000">
                                          <p:val>
                                            <p:strVal val="ppt_y+ppt_h"/>
                                          </p:val>
                                        </p:tav>
                                      </p:tavLst>
                                    </p:anim>
                                    <p:animScale>
                                      <p:cBhvr>
                                        <p:cTn id="14" dur="26">
                                          <p:stCondLst>
                                            <p:cond delay="620"/>
                                          </p:stCondLst>
                                        </p:cTn>
                                        <p:tgtEl>
                                          <p:spTgt spid="4"/>
                                        </p:tgtEl>
                                      </p:cBhvr>
                                      <p:to x="100000" y="60000"/>
                                    </p:animScale>
                                    <p:animScale>
                                      <p:cBhvr>
                                        <p:cTn id="15" dur="166" decel="50000">
                                          <p:stCondLst>
                                            <p:cond delay="646"/>
                                          </p:stCondLst>
                                        </p:cTn>
                                        <p:tgtEl>
                                          <p:spTgt spid="4"/>
                                        </p:tgtEl>
                                      </p:cBhvr>
                                      <p:to x="100000" y="100000"/>
                                    </p:animScale>
                                    <p:animScale>
                                      <p:cBhvr>
                                        <p:cTn id="16" dur="26">
                                          <p:stCondLst>
                                            <p:cond delay="1312"/>
                                          </p:stCondLst>
                                        </p:cTn>
                                        <p:tgtEl>
                                          <p:spTgt spid="4"/>
                                        </p:tgtEl>
                                      </p:cBhvr>
                                      <p:to x="100000" y="80000"/>
                                    </p:animScale>
                                    <p:animScale>
                                      <p:cBhvr>
                                        <p:cTn id="17" dur="166" decel="50000">
                                          <p:stCondLst>
                                            <p:cond delay="1338"/>
                                          </p:stCondLst>
                                        </p:cTn>
                                        <p:tgtEl>
                                          <p:spTgt spid="4"/>
                                        </p:tgtEl>
                                      </p:cBhvr>
                                      <p:to x="100000" y="100000"/>
                                    </p:animScale>
                                    <p:animScale>
                                      <p:cBhvr>
                                        <p:cTn id="18" dur="26">
                                          <p:stCondLst>
                                            <p:cond delay="1642"/>
                                          </p:stCondLst>
                                        </p:cTn>
                                        <p:tgtEl>
                                          <p:spTgt spid="4"/>
                                        </p:tgtEl>
                                      </p:cBhvr>
                                      <p:to x="100000" y="90000"/>
                                    </p:animScale>
                                    <p:animScale>
                                      <p:cBhvr>
                                        <p:cTn id="19" dur="166" decel="50000">
                                          <p:stCondLst>
                                            <p:cond delay="1668"/>
                                          </p:stCondLst>
                                        </p:cTn>
                                        <p:tgtEl>
                                          <p:spTgt spid="4"/>
                                        </p:tgtEl>
                                      </p:cBhvr>
                                      <p:to x="100000" y="100000"/>
                                    </p:animScale>
                                    <p:animScale>
                                      <p:cBhvr>
                                        <p:cTn id="20" dur="26">
                                          <p:stCondLst>
                                            <p:cond delay="1808"/>
                                          </p:stCondLst>
                                        </p:cTn>
                                        <p:tgtEl>
                                          <p:spTgt spid="4"/>
                                        </p:tgtEl>
                                      </p:cBhvr>
                                      <p:to x="100000" y="95000"/>
                                    </p:animScale>
                                    <p:animScale>
                                      <p:cBhvr>
                                        <p:cTn id="21" dur="166" decel="50000">
                                          <p:stCondLst>
                                            <p:cond delay="1834"/>
                                          </p:stCondLst>
                                        </p:cTn>
                                        <p:tgtEl>
                                          <p:spTgt spid="4"/>
                                        </p:tgtEl>
                                      </p:cBhvr>
                                      <p:to x="100000" y="100000"/>
                                    </p:animScale>
                                    <p:set>
                                      <p:cBhvr>
                                        <p:cTn id="22" dur="1" fill="hold">
                                          <p:stCondLst>
                                            <p:cond delay="1999"/>
                                          </p:stCondLst>
                                        </p:cTn>
                                        <p:tgtEl>
                                          <p:spTgt spid="4"/>
                                        </p:tgtEl>
                                        <p:attrNameLst>
                                          <p:attrName>style.visibility</p:attrName>
                                        </p:attrNameLst>
                                      </p:cBhvr>
                                      <p:to>
                                        <p:strVal val="hidden"/>
                                      </p:to>
                                    </p:se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sz="2500" dirty="0">
                <a:solidFill>
                  <a:srgbClr val="0070C0"/>
                </a:solidFill>
              </a:rPr>
              <a:t>Solution to part b</a:t>
            </a:r>
          </a:p>
        </p:txBody>
      </p:sp>
      <p:sp>
        <p:nvSpPr>
          <p:cNvPr id="6" name="Rectangle 5"/>
          <p:cNvSpPr/>
          <p:nvPr/>
        </p:nvSpPr>
        <p:spPr>
          <a:xfrm>
            <a:off x="3352800" y="6174264"/>
            <a:ext cx="3211135" cy="369332"/>
          </a:xfrm>
          <a:prstGeom prst="rect">
            <a:avLst/>
          </a:prstGeom>
        </p:spPr>
        <p:txBody>
          <a:bodyPr wrap="none">
            <a:spAutoFit/>
          </a:bodyPr>
          <a:lstStyle/>
          <a:p>
            <a:r>
              <a:rPr lang="en-AU" b="1" dirty="0"/>
              <a:t>Process is in control. Why?</a:t>
            </a:r>
          </a:p>
        </p:txBody>
      </p:sp>
      <p:graphicFrame>
        <p:nvGraphicFramePr>
          <p:cNvPr id="7" name="Chart 6"/>
          <p:cNvGraphicFramePr>
            <a:graphicFrameLocks/>
          </p:cNvGraphicFramePr>
          <p:nvPr>
            <p:extLst>
              <p:ext uri="{D42A27DB-BD31-4B8C-83A1-F6EECF244321}">
                <p14:modId xmlns:p14="http://schemas.microsoft.com/office/powerpoint/2010/main" val="359444134"/>
              </p:ext>
            </p:extLst>
          </p:nvPr>
        </p:nvGraphicFramePr>
        <p:xfrm>
          <a:off x="838200" y="1295400"/>
          <a:ext cx="7391400" cy="4878864"/>
        </p:xfrm>
        <a:graphic>
          <a:graphicData uri="http://schemas.openxmlformats.org/drawingml/2006/chart">
            <c:chart xmlns:c="http://schemas.openxmlformats.org/drawingml/2006/chart" xmlns:r="http://schemas.openxmlformats.org/officeDocument/2006/relationships" r:id="rId2"/>
          </a:graphicData>
        </a:graphic>
      </p:graphicFrame>
      <p:cxnSp>
        <p:nvCxnSpPr>
          <p:cNvPr id="4" name="Straight Connector 3"/>
          <p:cNvCxnSpPr/>
          <p:nvPr/>
        </p:nvCxnSpPr>
        <p:spPr>
          <a:xfrm>
            <a:off x="2286000" y="4378656"/>
            <a:ext cx="4343400" cy="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74038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828800"/>
            <a:ext cx="6211887" cy="3613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6674" y="4048818"/>
            <a:ext cx="1090613" cy="61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5CC969FB-2990-4639-911E-1DF448933B35}"/>
              </a:ext>
            </a:extLst>
          </p:cNvPr>
          <p:cNvPicPr>
            <a:picLocks noChangeAspect="1"/>
          </p:cNvPicPr>
          <p:nvPr/>
        </p:nvPicPr>
        <p:blipFill>
          <a:blip r:embed="rId5"/>
          <a:stretch>
            <a:fillRect/>
          </a:stretch>
        </p:blipFill>
        <p:spPr>
          <a:xfrm>
            <a:off x="1066800" y="533400"/>
            <a:ext cx="5544343" cy="727748"/>
          </a:xfrm>
          <a:prstGeom prst="rect">
            <a:avLst/>
          </a:prstGeom>
        </p:spPr>
      </p:pic>
    </p:spTree>
    <p:extLst>
      <p:ext uri="{BB962C8B-B14F-4D97-AF65-F5344CB8AC3E}">
        <p14:creationId xmlns:p14="http://schemas.microsoft.com/office/powerpoint/2010/main" val="408230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351D73-CB6B-45C0-862A-9517DF9A6526}"/>
              </a:ext>
            </a:extLst>
          </p:cNvPr>
          <p:cNvPicPr>
            <a:picLocks noChangeAspect="1"/>
          </p:cNvPicPr>
          <p:nvPr/>
        </p:nvPicPr>
        <p:blipFill>
          <a:blip r:embed="rId2"/>
          <a:stretch>
            <a:fillRect/>
          </a:stretch>
        </p:blipFill>
        <p:spPr>
          <a:xfrm>
            <a:off x="381000" y="2495239"/>
            <a:ext cx="2981741" cy="2229161"/>
          </a:xfrm>
          <a:prstGeom prst="rect">
            <a:avLst/>
          </a:prstGeom>
        </p:spPr>
      </p:pic>
      <p:pic>
        <p:nvPicPr>
          <p:cNvPr id="3" name="Picture 2">
            <a:extLst>
              <a:ext uri="{FF2B5EF4-FFF2-40B4-BE49-F238E27FC236}">
                <a16:creationId xmlns:a16="http://schemas.microsoft.com/office/drawing/2014/main" id="{8A20067C-BA41-47E8-864B-C07733055BA5}"/>
              </a:ext>
            </a:extLst>
          </p:cNvPr>
          <p:cNvPicPr>
            <a:picLocks noChangeAspect="1"/>
          </p:cNvPicPr>
          <p:nvPr/>
        </p:nvPicPr>
        <p:blipFill>
          <a:blip r:embed="rId3"/>
          <a:stretch>
            <a:fillRect/>
          </a:stretch>
        </p:blipFill>
        <p:spPr>
          <a:xfrm>
            <a:off x="337546" y="762000"/>
            <a:ext cx="7478169" cy="895475"/>
          </a:xfrm>
          <a:prstGeom prst="rect">
            <a:avLst/>
          </a:prstGeom>
        </p:spPr>
      </p:pic>
      <p:pic>
        <p:nvPicPr>
          <p:cNvPr id="4" name="Picture 3">
            <a:extLst>
              <a:ext uri="{FF2B5EF4-FFF2-40B4-BE49-F238E27FC236}">
                <a16:creationId xmlns:a16="http://schemas.microsoft.com/office/drawing/2014/main" id="{CBC027C4-482D-42A9-A7A1-016F0CE45483}"/>
              </a:ext>
            </a:extLst>
          </p:cNvPr>
          <p:cNvPicPr>
            <a:picLocks noChangeAspect="1"/>
          </p:cNvPicPr>
          <p:nvPr/>
        </p:nvPicPr>
        <p:blipFill>
          <a:blip r:embed="rId4"/>
          <a:stretch>
            <a:fillRect/>
          </a:stretch>
        </p:blipFill>
        <p:spPr>
          <a:xfrm>
            <a:off x="3714715" y="3057463"/>
            <a:ext cx="1562318" cy="447737"/>
          </a:xfrm>
          <a:prstGeom prst="rect">
            <a:avLst/>
          </a:prstGeom>
        </p:spPr>
      </p:pic>
      <p:pic>
        <p:nvPicPr>
          <p:cNvPr id="5" name="Picture 4">
            <a:extLst>
              <a:ext uri="{FF2B5EF4-FFF2-40B4-BE49-F238E27FC236}">
                <a16:creationId xmlns:a16="http://schemas.microsoft.com/office/drawing/2014/main" id="{C88566B4-EEE0-48D6-8E3B-E441C42EF0FD}"/>
              </a:ext>
            </a:extLst>
          </p:cNvPr>
          <p:cNvPicPr>
            <a:picLocks noChangeAspect="1"/>
          </p:cNvPicPr>
          <p:nvPr/>
        </p:nvPicPr>
        <p:blipFill>
          <a:blip r:embed="rId5"/>
          <a:stretch>
            <a:fillRect/>
          </a:stretch>
        </p:blipFill>
        <p:spPr>
          <a:xfrm>
            <a:off x="3429000" y="4114800"/>
            <a:ext cx="2133749" cy="581106"/>
          </a:xfrm>
          <a:prstGeom prst="rect">
            <a:avLst/>
          </a:prstGeom>
        </p:spPr>
      </p:pic>
      <p:pic>
        <p:nvPicPr>
          <p:cNvPr id="6" name="Picture 5">
            <a:extLst>
              <a:ext uri="{FF2B5EF4-FFF2-40B4-BE49-F238E27FC236}">
                <a16:creationId xmlns:a16="http://schemas.microsoft.com/office/drawing/2014/main" id="{0D8A57DA-3F7E-4658-A1AB-B28F21C63402}"/>
              </a:ext>
            </a:extLst>
          </p:cNvPr>
          <p:cNvPicPr>
            <a:picLocks noChangeAspect="1"/>
          </p:cNvPicPr>
          <p:nvPr/>
        </p:nvPicPr>
        <p:blipFill>
          <a:blip r:embed="rId6"/>
          <a:stretch>
            <a:fillRect/>
          </a:stretch>
        </p:blipFill>
        <p:spPr>
          <a:xfrm>
            <a:off x="5867400" y="2761965"/>
            <a:ext cx="2867425" cy="2038635"/>
          </a:xfrm>
          <a:prstGeom prst="rect">
            <a:avLst/>
          </a:prstGeom>
        </p:spPr>
      </p:pic>
      <p:pic>
        <p:nvPicPr>
          <p:cNvPr id="8" name="Picture 7">
            <a:extLst>
              <a:ext uri="{FF2B5EF4-FFF2-40B4-BE49-F238E27FC236}">
                <a16:creationId xmlns:a16="http://schemas.microsoft.com/office/drawing/2014/main" id="{8C18C172-F0AC-42FA-B551-7CC7FCBE3786}"/>
              </a:ext>
            </a:extLst>
          </p:cNvPr>
          <p:cNvPicPr>
            <a:picLocks noChangeAspect="1"/>
          </p:cNvPicPr>
          <p:nvPr/>
        </p:nvPicPr>
        <p:blipFill>
          <a:blip r:embed="rId7"/>
          <a:stretch>
            <a:fillRect/>
          </a:stretch>
        </p:blipFill>
        <p:spPr>
          <a:xfrm>
            <a:off x="4076631" y="3543231"/>
            <a:ext cx="990738" cy="495369"/>
          </a:xfrm>
          <a:prstGeom prst="rect">
            <a:avLst/>
          </a:prstGeom>
        </p:spPr>
      </p:pic>
    </p:spTree>
    <p:extLst>
      <p:ext uri="{BB962C8B-B14F-4D97-AF65-F5344CB8AC3E}">
        <p14:creationId xmlns:p14="http://schemas.microsoft.com/office/powerpoint/2010/main" val="104764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78C443-8E36-4F48-A732-4CA27C38AC95}"/>
              </a:ext>
            </a:extLst>
          </p:cNvPr>
          <p:cNvPicPr>
            <a:picLocks noChangeAspect="1"/>
          </p:cNvPicPr>
          <p:nvPr/>
        </p:nvPicPr>
        <p:blipFill>
          <a:blip r:embed="rId2"/>
          <a:stretch>
            <a:fillRect/>
          </a:stretch>
        </p:blipFill>
        <p:spPr>
          <a:xfrm>
            <a:off x="152400" y="2247735"/>
            <a:ext cx="3181794" cy="2362530"/>
          </a:xfrm>
          <a:prstGeom prst="rect">
            <a:avLst/>
          </a:prstGeom>
        </p:spPr>
      </p:pic>
      <p:pic>
        <p:nvPicPr>
          <p:cNvPr id="4" name="Picture 3">
            <a:extLst>
              <a:ext uri="{FF2B5EF4-FFF2-40B4-BE49-F238E27FC236}">
                <a16:creationId xmlns:a16="http://schemas.microsoft.com/office/drawing/2014/main" id="{115B7809-3992-4EBE-B7B9-92F434AE8586}"/>
              </a:ext>
            </a:extLst>
          </p:cNvPr>
          <p:cNvPicPr>
            <a:picLocks noChangeAspect="1"/>
          </p:cNvPicPr>
          <p:nvPr/>
        </p:nvPicPr>
        <p:blipFill>
          <a:blip r:embed="rId3"/>
          <a:stretch>
            <a:fillRect/>
          </a:stretch>
        </p:blipFill>
        <p:spPr>
          <a:xfrm>
            <a:off x="3657600" y="2895600"/>
            <a:ext cx="1562318" cy="447737"/>
          </a:xfrm>
          <a:prstGeom prst="rect">
            <a:avLst/>
          </a:prstGeom>
        </p:spPr>
      </p:pic>
      <p:pic>
        <p:nvPicPr>
          <p:cNvPr id="5" name="Picture 4">
            <a:extLst>
              <a:ext uri="{FF2B5EF4-FFF2-40B4-BE49-F238E27FC236}">
                <a16:creationId xmlns:a16="http://schemas.microsoft.com/office/drawing/2014/main" id="{654F17B9-4AD3-46A7-8618-F08209035759}"/>
              </a:ext>
            </a:extLst>
          </p:cNvPr>
          <p:cNvPicPr>
            <a:picLocks noChangeAspect="1"/>
          </p:cNvPicPr>
          <p:nvPr/>
        </p:nvPicPr>
        <p:blipFill>
          <a:blip r:embed="rId4"/>
          <a:stretch>
            <a:fillRect/>
          </a:stretch>
        </p:blipFill>
        <p:spPr>
          <a:xfrm>
            <a:off x="3906546" y="3381018"/>
            <a:ext cx="990738" cy="495369"/>
          </a:xfrm>
          <a:prstGeom prst="rect">
            <a:avLst/>
          </a:prstGeom>
        </p:spPr>
      </p:pic>
      <p:pic>
        <p:nvPicPr>
          <p:cNvPr id="6" name="Picture 5">
            <a:extLst>
              <a:ext uri="{FF2B5EF4-FFF2-40B4-BE49-F238E27FC236}">
                <a16:creationId xmlns:a16="http://schemas.microsoft.com/office/drawing/2014/main" id="{609CF65A-5272-49F7-8E08-D1F1ABA82625}"/>
              </a:ext>
            </a:extLst>
          </p:cNvPr>
          <p:cNvPicPr>
            <a:picLocks noChangeAspect="1"/>
          </p:cNvPicPr>
          <p:nvPr/>
        </p:nvPicPr>
        <p:blipFill>
          <a:blip r:embed="rId5"/>
          <a:stretch>
            <a:fillRect/>
          </a:stretch>
        </p:blipFill>
        <p:spPr>
          <a:xfrm>
            <a:off x="3343103" y="4638599"/>
            <a:ext cx="2457793" cy="543001"/>
          </a:xfrm>
          <a:prstGeom prst="rect">
            <a:avLst/>
          </a:prstGeom>
        </p:spPr>
      </p:pic>
      <p:pic>
        <p:nvPicPr>
          <p:cNvPr id="8" name="Picture 7">
            <a:extLst>
              <a:ext uri="{FF2B5EF4-FFF2-40B4-BE49-F238E27FC236}">
                <a16:creationId xmlns:a16="http://schemas.microsoft.com/office/drawing/2014/main" id="{73FDF0E3-5DD8-45DF-B838-3C5BCF17FC90}"/>
              </a:ext>
            </a:extLst>
          </p:cNvPr>
          <p:cNvPicPr>
            <a:picLocks noChangeAspect="1"/>
          </p:cNvPicPr>
          <p:nvPr/>
        </p:nvPicPr>
        <p:blipFill>
          <a:blip r:embed="rId6"/>
          <a:stretch>
            <a:fillRect/>
          </a:stretch>
        </p:blipFill>
        <p:spPr>
          <a:xfrm>
            <a:off x="5562600" y="2295367"/>
            <a:ext cx="3715268" cy="2267266"/>
          </a:xfrm>
          <a:prstGeom prst="rect">
            <a:avLst/>
          </a:prstGeom>
        </p:spPr>
      </p:pic>
      <p:pic>
        <p:nvPicPr>
          <p:cNvPr id="10" name="Picture 9">
            <a:extLst>
              <a:ext uri="{FF2B5EF4-FFF2-40B4-BE49-F238E27FC236}">
                <a16:creationId xmlns:a16="http://schemas.microsoft.com/office/drawing/2014/main" id="{31527E00-78F1-4642-A63B-44366F15DC23}"/>
              </a:ext>
            </a:extLst>
          </p:cNvPr>
          <p:cNvPicPr>
            <a:picLocks noChangeAspect="1"/>
          </p:cNvPicPr>
          <p:nvPr/>
        </p:nvPicPr>
        <p:blipFill>
          <a:blip r:embed="rId7"/>
          <a:stretch>
            <a:fillRect/>
          </a:stretch>
        </p:blipFill>
        <p:spPr>
          <a:xfrm>
            <a:off x="381000" y="1314399"/>
            <a:ext cx="4696480" cy="724001"/>
          </a:xfrm>
          <a:prstGeom prst="rect">
            <a:avLst/>
          </a:prstGeom>
        </p:spPr>
      </p:pic>
    </p:spTree>
    <p:extLst>
      <p:ext uri="{BB962C8B-B14F-4D97-AF65-F5344CB8AC3E}">
        <p14:creationId xmlns:p14="http://schemas.microsoft.com/office/powerpoint/2010/main" val="105906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765821-582F-4C9F-A42A-A261FD67EE26}"/>
              </a:ext>
            </a:extLst>
          </p:cNvPr>
          <p:cNvPicPr>
            <a:picLocks noChangeAspect="1"/>
          </p:cNvPicPr>
          <p:nvPr/>
        </p:nvPicPr>
        <p:blipFill>
          <a:blip r:embed="rId2"/>
          <a:stretch>
            <a:fillRect/>
          </a:stretch>
        </p:blipFill>
        <p:spPr>
          <a:xfrm>
            <a:off x="381000" y="533400"/>
            <a:ext cx="5458587" cy="800212"/>
          </a:xfrm>
          <a:prstGeom prst="rect">
            <a:avLst/>
          </a:prstGeom>
        </p:spPr>
      </p:pic>
      <p:pic>
        <p:nvPicPr>
          <p:cNvPr id="5" name="Picture 4">
            <a:extLst>
              <a:ext uri="{FF2B5EF4-FFF2-40B4-BE49-F238E27FC236}">
                <a16:creationId xmlns:a16="http://schemas.microsoft.com/office/drawing/2014/main" id="{8CAA15F3-D1BD-4FEA-BAD9-C0D77DB2C8C0}"/>
              </a:ext>
            </a:extLst>
          </p:cNvPr>
          <p:cNvPicPr>
            <a:picLocks noChangeAspect="1"/>
          </p:cNvPicPr>
          <p:nvPr/>
        </p:nvPicPr>
        <p:blipFill>
          <a:blip r:embed="rId3"/>
          <a:stretch>
            <a:fillRect/>
          </a:stretch>
        </p:blipFill>
        <p:spPr>
          <a:xfrm>
            <a:off x="264608" y="2480778"/>
            <a:ext cx="3743847" cy="2791215"/>
          </a:xfrm>
          <a:prstGeom prst="rect">
            <a:avLst/>
          </a:prstGeom>
        </p:spPr>
      </p:pic>
      <p:pic>
        <p:nvPicPr>
          <p:cNvPr id="6" name="Picture 5">
            <a:extLst>
              <a:ext uri="{FF2B5EF4-FFF2-40B4-BE49-F238E27FC236}">
                <a16:creationId xmlns:a16="http://schemas.microsoft.com/office/drawing/2014/main" id="{6DB48313-B9BE-4A28-BB22-D527FAFAD4FB}"/>
              </a:ext>
            </a:extLst>
          </p:cNvPr>
          <p:cNvPicPr>
            <a:picLocks noChangeAspect="1"/>
          </p:cNvPicPr>
          <p:nvPr/>
        </p:nvPicPr>
        <p:blipFill>
          <a:blip r:embed="rId4"/>
          <a:stretch>
            <a:fillRect/>
          </a:stretch>
        </p:blipFill>
        <p:spPr>
          <a:xfrm>
            <a:off x="3900036" y="3102996"/>
            <a:ext cx="1562318" cy="447737"/>
          </a:xfrm>
          <a:prstGeom prst="rect">
            <a:avLst/>
          </a:prstGeom>
        </p:spPr>
      </p:pic>
      <p:pic>
        <p:nvPicPr>
          <p:cNvPr id="7" name="Picture 6">
            <a:extLst>
              <a:ext uri="{FF2B5EF4-FFF2-40B4-BE49-F238E27FC236}">
                <a16:creationId xmlns:a16="http://schemas.microsoft.com/office/drawing/2014/main" id="{59C1A1B0-9C2E-412A-8984-1F89228A7B76}"/>
              </a:ext>
            </a:extLst>
          </p:cNvPr>
          <p:cNvPicPr>
            <a:picLocks noChangeAspect="1"/>
          </p:cNvPicPr>
          <p:nvPr/>
        </p:nvPicPr>
        <p:blipFill>
          <a:blip r:embed="rId5"/>
          <a:stretch>
            <a:fillRect/>
          </a:stretch>
        </p:blipFill>
        <p:spPr>
          <a:xfrm>
            <a:off x="4185826" y="3876385"/>
            <a:ext cx="990738" cy="495369"/>
          </a:xfrm>
          <a:prstGeom prst="rect">
            <a:avLst/>
          </a:prstGeom>
        </p:spPr>
      </p:pic>
      <p:pic>
        <p:nvPicPr>
          <p:cNvPr id="8" name="Picture 7">
            <a:extLst>
              <a:ext uri="{FF2B5EF4-FFF2-40B4-BE49-F238E27FC236}">
                <a16:creationId xmlns:a16="http://schemas.microsoft.com/office/drawing/2014/main" id="{AFF643C8-FD7B-48F4-829D-89EE89691E4A}"/>
              </a:ext>
            </a:extLst>
          </p:cNvPr>
          <p:cNvPicPr>
            <a:picLocks noChangeAspect="1"/>
          </p:cNvPicPr>
          <p:nvPr/>
        </p:nvPicPr>
        <p:blipFill>
          <a:blip r:embed="rId6"/>
          <a:stretch>
            <a:fillRect/>
          </a:stretch>
        </p:blipFill>
        <p:spPr>
          <a:xfrm>
            <a:off x="3830772" y="5271993"/>
            <a:ext cx="1988257" cy="1052607"/>
          </a:xfrm>
          <a:prstGeom prst="rect">
            <a:avLst/>
          </a:prstGeom>
        </p:spPr>
      </p:pic>
      <p:pic>
        <p:nvPicPr>
          <p:cNvPr id="9" name="Picture 8">
            <a:extLst>
              <a:ext uri="{FF2B5EF4-FFF2-40B4-BE49-F238E27FC236}">
                <a16:creationId xmlns:a16="http://schemas.microsoft.com/office/drawing/2014/main" id="{9E4A4C4F-22AC-4990-B467-3296AB067FC8}"/>
              </a:ext>
            </a:extLst>
          </p:cNvPr>
          <p:cNvPicPr>
            <a:picLocks noChangeAspect="1"/>
          </p:cNvPicPr>
          <p:nvPr/>
        </p:nvPicPr>
        <p:blipFill>
          <a:blip r:embed="rId7"/>
          <a:stretch>
            <a:fillRect/>
          </a:stretch>
        </p:blipFill>
        <p:spPr>
          <a:xfrm>
            <a:off x="5429497" y="2471253"/>
            <a:ext cx="3943900" cy="2810267"/>
          </a:xfrm>
          <a:prstGeom prst="rect">
            <a:avLst/>
          </a:prstGeom>
        </p:spPr>
      </p:pic>
    </p:spTree>
    <p:extLst>
      <p:ext uri="{BB962C8B-B14F-4D97-AF65-F5344CB8AC3E}">
        <p14:creationId xmlns:p14="http://schemas.microsoft.com/office/powerpoint/2010/main" val="348131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Content Placeholder 2"/>
          <p:cNvSpPr>
            <a:spLocks noGrp="1"/>
          </p:cNvSpPr>
          <p:nvPr>
            <p:ph idx="1"/>
          </p:nvPr>
        </p:nvSpPr>
        <p:spPr/>
        <p:txBody>
          <a:bodyPr/>
          <a:lstStyle/>
          <a:p>
            <a:pPr eaLnBrk="1" hangingPunct="1"/>
            <a:r>
              <a:rPr lang="en-US" dirty="0"/>
              <a:t>Used to monitor the central tendency of a process</a:t>
            </a:r>
          </a:p>
        </p:txBody>
      </p:sp>
      <p:sp>
        <p:nvSpPr>
          <p:cNvPr id="3075" name="Title 1"/>
          <p:cNvSpPr>
            <a:spLocks noGrp="1"/>
          </p:cNvSpPr>
          <p:nvPr>
            <p:ph type="title"/>
          </p:nvPr>
        </p:nvSpPr>
        <p:spPr/>
        <p:txBody>
          <a:bodyPr/>
          <a:lstStyle/>
          <a:p>
            <a:pPr eaLnBrk="1" hangingPunct="1"/>
            <a:r>
              <a:rPr lang="en-US" dirty="0"/>
              <a:t>X-Bar Chart: Control Limits (unknown standard deviation)</a:t>
            </a:r>
          </a:p>
        </p:txBody>
      </p:sp>
      <p:graphicFrame>
        <p:nvGraphicFramePr>
          <p:cNvPr id="3074" name="Object 2"/>
          <p:cNvGraphicFramePr>
            <a:graphicFrameLocks noChangeAspect="1"/>
          </p:cNvGraphicFramePr>
          <p:nvPr>
            <p:extLst>
              <p:ext uri="{D42A27DB-BD31-4B8C-83A1-F6EECF244321}">
                <p14:modId xmlns:p14="http://schemas.microsoft.com/office/powerpoint/2010/main" val="2958490717"/>
              </p:ext>
            </p:extLst>
          </p:nvPr>
        </p:nvGraphicFramePr>
        <p:xfrm>
          <a:off x="1697038" y="2022475"/>
          <a:ext cx="5702300" cy="3800475"/>
        </p:xfrm>
        <a:graphic>
          <a:graphicData uri="http://schemas.openxmlformats.org/presentationml/2006/ole">
            <mc:AlternateContent xmlns:mc="http://schemas.openxmlformats.org/markup-compatibility/2006">
              <mc:Choice xmlns:v="urn:schemas-microsoft-com:vml" Requires="v">
                <p:oleObj spid="_x0000_s11417" name="Equation" r:id="rId3" imgW="2323800" imgH="1549080" progId="Equation.3">
                  <p:embed/>
                </p:oleObj>
              </mc:Choice>
              <mc:Fallback>
                <p:oleObj name="Equation" r:id="rId3" imgW="2323800" imgH="1549080" progId="Equation.3">
                  <p:embed/>
                  <p:pic>
                    <p:nvPicPr>
                      <p:cNvPr id="3074" name="Object 2"/>
                      <p:cNvPicPr>
                        <a:picLocks noChangeAspect="1" noChangeArrowheads="1"/>
                      </p:cNvPicPr>
                      <p:nvPr/>
                    </p:nvPicPr>
                    <p:blipFill>
                      <a:blip r:embed="rId4"/>
                      <a:srcRect/>
                      <a:stretch>
                        <a:fillRect/>
                      </a:stretch>
                    </p:blipFill>
                    <p:spPr bwMode="auto">
                      <a:xfrm>
                        <a:off x="1697038" y="2022475"/>
                        <a:ext cx="5702300" cy="3800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a:extLst>
              <a:ext uri="{FF2B5EF4-FFF2-40B4-BE49-F238E27FC236}">
                <a16:creationId xmlns:a16="http://schemas.microsoft.com/office/drawing/2014/main" id="{79E8C0EB-E04D-4B84-9050-F8A4DAE612E0}"/>
              </a:ext>
            </a:extLst>
          </p:cNvPr>
          <p:cNvSpPr txBox="1"/>
          <p:nvPr/>
        </p:nvSpPr>
        <p:spPr>
          <a:xfrm>
            <a:off x="2438400" y="5288290"/>
            <a:ext cx="4460452" cy="523220"/>
          </a:xfrm>
          <a:prstGeom prst="rect">
            <a:avLst/>
          </a:prstGeom>
          <a:noFill/>
        </p:spPr>
        <p:txBody>
          <a:bodyPr wrap="none" rtlCol="0">
            <a:spAutoFit/>
          </a:bodyPr>
          <a:lstStyle/>
          <a:p>
            <a:r>
              <a:rPr lang="en-AU" sz="2800" dirty="0">
                <a:latin typeface="+mj-lt"/>
              </a:rPr>
              <a:t>sample size n: see next slide</a:t>
            </a:r>
          </a:p>
        </p:txBody>
      </p:sp>
    </p:spTree>
    <p:extLst>
      <p:ext uri="{BB962C8B-B14F-4D97-AF65-F5344CB8AC3E}">
        <p14:creationId xmlns:p14="http://schemas.microsoft.com/office/powerpoint/2010/main" val="1664039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24852" y="152400"/>
            <a:ext cx="8229600" cy="762000"/>
          </a:xfrm>
        </p:spPr>
        <p:txBody>
          <a:bodyPr/>
          <a:lstStyle/>
          <a:p>
            <a:pPr eaLnBrk="1" hangingPunct="1"/>
            <a:r>
              <a:rPr lang="en-US" sz="3200" dirty="0"/>
              <a:t>Factors for Three Sigma Control Charts</a:t>
            </a:r>
          </a:p>
        </p:txBody>
      </p:sp>
      <p:pic>
        <p:nvPicPr>
          <p:cNvPr id="32771" name="Picture 3" descr="ste77848_tb1003 - control chart factors.jpg"/>
          <p:cNvPicPr>
            <a:picLocks noChangeAspect="1"/>
          </p:cNvPicPr>
          <p:nvPr/>
        </p:nvPicPr>
        <p:blipFill>
          <a:blip r:embed="rId3"/>
          <a:srcRect/>
          <a:stretch>
            <a:fillRect/>
          </a:stretch>
        </p:blipFill>
        <p:spPr bwMode="auto">
          <a:xfrm>
            <a:off x="685800" y="1143001"/>
            <a:ext cx="7658639"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620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229600" cy="4572000"/>
          </a:xfrm>
        </p:spPr>
        <p:txBody>
          <a:bodyPr>
            <a:noAutofit/>
          </a:bodyPr>
          <a:lstStyle/>
          <a:p>
            <a:pPr marL="0" indent="0">
              <a:buNone/>
            </a:pPr>
            <a:r>
              <a:rPr lang="en-AU" sz="1800" b="0" dirty="0"/>
              <a:t>Consider Example 1. The company collected new data shown in the following table (see example 2.xlsx file on Bb for the data). Suppose the standard deviation is unknown.  Construct the x bar chart. Use this information to obtain three-sigma (i.e., </a:t>
            </a:r>
            <a:r>
              <a:rPr lang="en-AU" sz="1800" b="0" i="1" dirty="0"/>
              <a:t>z =</a:t>
            </a:r>
            <a:r>
              <a:rPr lang="en-AU" sz="1800" b="0" dirty="0"/>
              <a:t> 3) control limits for means of future times.</a:t>
            </a:r>
          </a:p>
          <a:p>
            <a:pPr marL="0" indent="0">
              <a:buNone/>
            </a:pPr>
            <a:endParaRPr lang="en-AU" sz="1600" dirty="0"/>
          </a:p>
          <a:p>
            <a:pPr marL="0" indent="0">
              <a:buNone/>
            </a:pPr>
            <a:endParaRPr lang="en-AU" sz="1600" dirty="0"/>
          </a:p>
          <a:p>
            <a:pPr marL="0" indent="0">
              <a:buNone/>
            </a:pPr>
            <a:endParaRPr lang="en-AU" sz="1600" dirty="0"/>
          </a:p>
          <a:p>
            <a:pPr marL="0" indent="0">
              <a:buNone/>
            </a:pPr>
            <a:endParaRPr lang="en-AU" sz="1600" dirty="0"/>
          </a:p>
          <a:p>
            <a:pPr marL="0" indent="0">
              <a:buNone/>
            </a:pPr>
            <a:r>
              <a:rPr lang="en-AU" sz="1600" dirty="0"/>
              <a:t>Solution:</a:t>
            </a:r>
          </a:p>
          <a:p>
            <a:r>
              <a:rPr lang="en-AU" sz="1600" dirty="0"/>
              <a:t>Step 1: Calculate x bar and R bar</a:t>
            </a:r>
          </a:p>
          <a:p>
            <a:endParaRPr lang="en-AU" sz="1600" dirty="0"/>
          </a:p>
          <a:p>
            <a:endParaRPr lang="en-AU" sz="1600" dirty="0"/>
          </a:p>
          <a:p>
            <a:endParaRPr lang="en-AU" sz="1600" dirty="0"/>
          </a:p>
          <a:p>
            <a:endParaRPr lang="en-AU" sz="1600" dirty="0"/>
          </a:p>
          <a:p>
            <a:pPr marL="0" indent="0">
              <a:buNone/>
            </a:pPr>
            <a:r>
              <a:rPr lang="en-AU" sz="1600" dirty="0"/>
              <a:t>                                         </a:t>
            </a:r>
          </a:p>
          <a:p>
            <a:pPr marL="0" indent="0">
              <a:buNone/>
            </a:pPr>
            <a:r>
              <a:rPr lang="en-AU" sz="1600" dirty="0"/>
              <a:t>                             </a:t>
            </a:r>
          </a:p>
          <a:p>
            <a:pPr marL="0" indent="0">
              <a:buNone/>
            </a:pPr>
            <a:r>
              <a:rPr lang="en-AU" sz="1600" dirty="0"/>
              <a:t>                                    X bar = (</a:t>
            </a:r>
            <a:r>
              <a:rPr lang="en-AU" sz="1800" b="0" dirty="0">
                <a:solidFill>
                  <a:srgbClr val="000000"/>
                </a:solidFill>
                <a:latin typeface="Times New Roman" pitchFamily="18" charset="0"/>
                <a:cs typeface="Times New Roman" pitchFamily="18" charset="0"/>
              </a:rPr>
              <a:t>11.88+11.9+11.77+12.03+12.07)/5 = 11.93</a:t>
            </a:r>
          </a:p>
          <a:p>
            <a:pPr marL="0" indent="0">
              <a:buNone/>
            </a:pPr>
            <a:r>
              <a:rPr lang="en-AU" sz="1600" dirty="0"/>
              <a:t>                                     </a:t>
            </a:r>
            <a:r>
              <a:rPr lang="en-AU" sz="1600" dirty="0">
                <a:latin typeface="Times New Roman" pitchFamily="18" charset="0"/>
                <a:cs typeface="Times New Roman" pitchFamily="18" charset="0"/>
              </a:rPr>
              <a:t>R bar = (</a:t>
            </a:r>
            <a:r>
              <a:rPr lang="en-AU" sz="1800" b="0" dirty="0">
                <a:solidFill>
                  <a:srgbClr val="000000"/>
                </a:solidFill>
                <a:latin typeface="Times New Roman" pitchFamily="18" charset="0"/>
                <a:cs typeface="Times New Roman" pitchFamily="18" charset="0"/>
              </a:rPr>
              <a:t>0.6+ 0.87+ 1.09+0.25+0.13)/5=  0.59</a:t>
            </a:r>
            <a:endParaRPr lang="en-AU" sz="1600" dirty="0">
              <a:latin typeface="Times New Roman" pitchFamily="18" charset="0"/>
              <a:cs typeface="Times New Roman" pitchFamily="18" charset="0"/>
            </a:endParaRPr>
          </a:p>
        </p:txBody>
      </p:sp>
      <p:sp>
        <p:nvSpPr>
          <p:cNvPr id="3" name="Title 2"/>
          <p:cNvSpPr>
            <a:spLocks noGrp="1"/>
          </p:cNvSpPr>
          <p:nvPr>
            <p:ph type="title"/>
          </p:nvPr>
        </p:nvSpPr>
        <p:spPr>
          <a:xfrm>
            <a:off x="324852" y="152400"/>
            <a:ext cx="8229600" cy="762000"/>
          </a:xfrm>
        </p:spPr>
        <p:txBody>
          <a:bodyPr/>
          <a:lstStyle/>
          <a:p>
            <a:r>
              <a:rPr lang="en-AU" sz="2500" dirty="0">
                <a:solidFill>
                  <a:srgbClr val="0070C0"/>
                </a:solidFill>
              </a:rPr>
              <a:t>X bar chart Example 2(unknown SD)</a:t>
            </a:r>
          </a:p>
        </p:txBody>
      </p:sp>
      <p:graphicFrame>
        <p:nvGraphicFramePr>
          <p:cNvPr id="6" name="Table 5"/>
          <p:cNvGraphicFramePr>
            <a:graphicFrameLocks noGrp="1"/>
          </p:cNvGraphicFramePr>
          <p:nvPr>
            <p:extLst>
              <p:ext uri="{D42A27DB-BD31-4B8C-83A1-F6EECF244321}">
                <p14:modId xmlns:p14="http://schemas.microsoft.com/office/powerpoint/2010/main" val="2736986999"/>
              </p:ext>
            </p:extLst>
          </p:nvPr>
        </p:nvGraphicFramePr>
        <p:xfrm>
          <a:off x="2362200" y="2209800"/>
          <a:ext cx="5029199" cy="1325880"/>
        </p:xfrm>
        <a:graphic>
          <a:graphicData uri="http://schemas.openxmlformats.org/drawingml/2006/table">
            <a:tbl>
              <a:tblPr>
                <a:tableStyleId>{5C22544A-7EE6-4342-B048-85BDC9FD1C3A}</a:tableStyleId>
              </a:tblPr>
              <a:tblGrid>
                <a:gridCol w="1143000">
                  <a:extLst>
                    <a:ext uri="{9D8B030D-6E8A-4147-A177-3AD203B41FA5}">
                      <a16:colId xmlns:a16="http://schemas.microsoft.com/office/drawing/2014/main" val="20000"/>
                    </a:ext>
                  </a:extLst>
                </a:gridCol>
                <a:gridCol w="1189694">
                  <a:extLst>
                    <a:ext uri="{9D8B030D-6E8A-4147-A177-3AD203B41FA5}">
                      <a16:colId xmlns:a16="http://schemas.microsoft.com/office/drawing/2014/main" val="20001"/>
                    </a:ext>
                  </a:extLst>
                </a:gridCol>
                <a:gridCol w="539301">
                  <a:extLst>
                    <a:ext uri="{9D8B030D-6E8A-4147-A177-3AD203B41FA5}">
                      <a16:colId xmlns:a16="http://schemas.microsoft.com/office/drawing/2014/main" val="20002"/>
                    </a:ext>
                  </a:extLst>
                </a:gridCol>
                <a:gridCol w="539301">
                  <a:extLst>
                    <a:ext uri="{9D8B030D-6E8A-4147-A177-3AD203B41FA5}">
                      <a16:colId xmlns:a16="http://schemas.microsoft.com/office/drawing/2014/main" val="20003"/>
                    </a:ext>
                  </a:extLst>
                </a:gridCol>
                <a:gridCol w="539301">
                  <a:extLst>
                    <a:ext uri="{9D8B030D-6E8A-4147-A177-3AD203B41FA5}">
                      <a16:colId xmlns:a16="http://schemas.microsoft.com/office/drawing/2014/main" val="20004"/>
                    </a:ext>
                  </a:extLst>
                </a:gridCol>
                <a:gridCol w="539301">
                  <a:extLst>
                    <a:ext uri="{9D8B030D-6E8A-4147-A177-3AD203B41FA5}">
                      <a16:colId xmlns:a16="http://schemas.microsoft.com/office/drawing/2014/main" val="20005"/>
                    </a:ext>
                  </a:extLst>
                </a:gridCol>
                <a:gridCol w="539301">
                  <a:extLst>
                    <a:ext uri="{9D8B030D-6E8A-4147-A177-3AD203B41FA5}">
                      <a16:colId xmlns:a16="http://schemas.microsoft.com/office/drawing/2014/main" val="20006"/>
                    </a:ext>
                  </a:extLst>
                </a:gridCol>
              </a:tblGrid>
              <a:tr h="214630">
                <a:tc>
                  <a:txBody>
                    <a:bodyPr/>
                    <a:lstStyle/>
                    <a:p>
                      <a:pPr algn="l" fontAlgn="b"/>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l" fontAlgn="b"/>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gridSpan="5">
                  <a:txBody>
                    <a:bodyPr/>
                    <a:lstStyle/>
                    <a:p>
                      <a:pPr algn="ctr" fontAlgn="b"/>
                      <a:r>
                        <a:rPr lang="en-AU" sz="1400" u="none" strike="noStrike">
                          <a:effectLst/>
                          <a:latin typeface="Times New Roman" pitchFamily="18" charset="0"/>
                          <a:cs typeface="Times New Roman" pitchFamily="18" charset="0"/>
                        </a:rPr>
                        <a:t>Samples</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0000"/>
                  </a:ext>
                </a:extLst>
              </a:tr>
              <a:tr h="214630">
                <a:tc rowSpan="5">
                  <a:txBody>
                    <a:bodyPr/>
                    <a:lstStyle/>
                    <a:p>
                      <a:pPr algn="l" fontAlgn="ctr"/>
                      <a:r>
                        <a:rPr lang="en-AU" sz="1400" u="none" strike="noStrike" dirty="0">
                          <a:effectLst/>
                          <a:latin typeface="Times New Roman" pitchFamily="18" charset="0"/>
                          <a:cs typeface="Times New Roman" pitchFamily="18" charset="0"/>
                        </a:rPr>
                        <a:t>Observations</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ctr"/>
                </a:tc>
                <a:tc>
                  <a:txBody>
                    <a:bodyPr/>
                    <a:lstStyle/>
                    <a:p>
                      <a:pPr algn="ctr" fontAlgn="b"/>
                      <a:r>
                        <a:rPr lang="en-AU" sz="1400" b="1" u="none" strike="noStrike" dirty="0">
                          <a:effectLst/>
                          <a:latin typeface="Times New Roman" pitchFamily="18" charset="0"/>
                          <a:cs typeface="Times New Roman" pitchFamily="18" charset="0"/>
                        </a:rPr>
                        <a:t> </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b="1" u="none" strike="noStrike" dirty="0">
                          <a:effectLst/>
                          <a:latin typeface="Times New Roman" pitchFamily="18" charset="0"/>
                          <a:cs typeface="Times New Roman" pitchFamily="18" charset="0"/>
                        </a:rPr>
                        <a:t>1</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b="1" u="none" strike="noStrike" dirty="0">
                          <a:effectLst/>
                          <a:latin typeface="Times New Roman" pitchFamily="18" charset="0"/>
                          <a:cs typeface="Times New Roman" pitchFamily="18" charset="0"/>
                        </a:rPr>
                        <a:t>2</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b="1" u="none" strike="noStrike" dirty="0">
                          <a:effectLst/>
                          <a:latin typeface="Times New Roman" pitchFamily="18" charset="0"/>
                          <a:cs typeface="Times New Roman" pitchFamily="18" charset="0"/>
                        </a:rPr>
                        <a:t>3</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b="1" u="none" strike="noStrike" dirty="0">
                          <a:effectLst/>
                          <a:latin typeface="Times New Roman" pitchFamily="18" charset="0"/>
                          <a:cs typeface="Times New Roman" pitchFamily="18" charset="0"/>
                        </a:rPr>
                        <a:t>4</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b="1" u="none" strike="noStrike" dirty="0">
                          <a:effectLst/>
                          <a:latin typeface="Times New Roman" pitchFamily="18" charset="0"/>
                          <a:cs typeface="Times New Roman" pitchFamily="18" charset="0"/>
                        </a:rPr>
                        <a:t>5</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1"/>
                  </a:ext>
                </a:extLst>
              </a:tr>
              <a:tr h="21463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1</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11.5</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11.25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12.2</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11.85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2"/>
                  </a:ext>
                </a:extLst>
              </a:tr>
              <a:tr h="214630">
                <a:tc vMerge="1">
                  <a:txBody>
                    <a:bodyPr/>
                    <a:lstStyle/>
                    <a:p>
                      <a:endParaRPr lang="en-AU"/>
                    </a:p>
                  </a:txBody>
                  <a:tcPr/>
                </a:tc>
                <a:tc>
                  <a:txBody>
                    <a:bodyPr/>
                    <a:lstStyle/>
                    <a:p>
                      <a:pPr algn="ctr" fontAlgn="b"/>
                      <a:r>
                        <a:rPr lang="en-AU" sz="1400" u="none" strike="noStrike" dirty="0">
                          <a:effectLst/>
                          <a:latin typeface="Times New Roman" pitchFamily="18" charset="0"/>
                          <a:cs typeface="Times New Roman" pitchFamily="18" charset="0"/>
                        </a:rPr>
                        <a:t>2</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12.12</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11.65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12.01</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3"/>
                  </a:ext>
                </a:extLst>
              </a:tr>
              <a:tr h="21463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3</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11.85</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12.08</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12.13</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4"/>
                  </a:ext>
                </a:extLst>
              </a:tr>
              <a:tr h="21463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4</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12.08</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11.11</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12.12</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75201774"/>
              </p:ext>
            </p:extLst>
          </p:nvPr>
        </p:nvGraphicFramePr>
        <p:xfrm>
          <a:off x="2438400" y="4038600"/>
          <a:ext cx="4876799" cy="1767840"/>
        </p:xfrm>
        <a:graphic>
          <a:graphicData uri="http://schemas.openxmlformats.org/drawingml/2006/table">
            <a:tbl>
              <a:tblPr>
                <a:tableStyleId>{5C22544A-7EE6-4342-B048-85BDC9FD1C3A}</a:tableStyleId>
              </a:tblPr>
              <a:tblGrid>
                <a:gridCol w="1431911">
                  <a:extLst>
                    <a:ext uri="{9D8B030D-6E8A-4147-A177-3AD203B41FA5}">
                      <a16:colId xmlns:a16="http://schemas.microsoft.com/office/drawing/2014/main" val="20000"/>
                    </a:ext>
                  </a:extLst>
                </a:gridCol>
                <a:gridCol w="830093">
                  <a:extLst>
                    <a:ext uri="{9D8B030D-6E8A-4147-A177-3AD203B41FA5}">
                      <a16:colId xmlns:a16="http://schemas.microsoft.com/office/drawing/2014/main" val="20001"/>
                    </a:ext>
                  </a:extLst>
                </a:gridCol>
                <a:gridCol w="522959">
                  <a:extLst>
                    <a:ext uri="{9D8B030D-6E8A-4147-A177-3AD203B41FA5}">
                      <a16:colId xmlns:a16="http://schemas.microsoft.com/office/drawing/2014/main" val="20002"/>
                    </a:ext>
                  </a:extLst>
                </a:gridCol>
                <a:gridCol w="522959">
                  <a:extLst>
                    <a:ext uri="{9D8B030D-6E8A-4147-A177-3AD203B41FA5}">
                      <a16:colId xmlns:a16="http://schemas.microsoft.com/office/drawing/2014/main" val="20003"/>
                    </a:ext>
                  </a:extLst>
                </a:gridCol>
                <a:gridCol w="522959">
                  <a:extLst>
                    <a:ext uri="{9D8B030D-6E8A-4147-A177-3AD203B41FA5}">
                      <a16:colId xmlns:a16="http://schemas.microsoft.com/office/drawing/2014/main" val="20004"/>
                    </a:ext>
                  </a:extLst>
                </a:gridCol>
                <a:gridCol w="522959">
                  <a:extLst>
                    <a:ext uri="{9D8B030D-6E8A-4147-A177-3AD203B41FA5}">
                      <a16:colId xmlns:a16="http://schemas.microsoft.com/office/drawing/2014/main" val="20005"/>
                    </a:ext>
                  </a:extLst>
                </a:gridCol>
                <a:gridCol w="522959">
                  <a:extLst>
                    <a:ext uri="{9D8B030D-6E8A-4147-A177-3AD203B41FA5}">
                      <a16:colId xmlns:a16="http://schemas.microsoft.com/office/drawing/2014/main" val="20006"/>
                    </a:ext>
                  </a:extLst>
                </a:gridCol>
              </a:tblGrid>
              <a:tr h="182880">
                <a:tc>
                  <a:txBody>
                    <a:bodyPr/>
                    <a:lstStyle/>
                    <a:p>
                      <a:pPr algn="l" fontAlgn="b"/>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l" fontAlgn="b"/>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gridSpan="5">
                  <a:txBody>
                    <a:bodyPr/>
                    <a:lstStyle/>
                    <a:p>
                      <a:pPr algn="ctr" fontAlgn="b"/>
                      <a:r>
                        <a:rPr lang="en-AU" sz="1400" u="none" strike="noStrike">
                          <a:effectLst/>
                          <a:latin typeface="Times New Roman" pitchFamily="18" charset="0"/>
                          <a:cs typeface="Times New Roman" pitchFamily="18" charset="0"/>
                        </a:rPr>
                        <a:t>Samples</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0000"/>
                  </a:ext>
                </a:extLst>
              </a:tr>
              <a:tr h="182880">
                <a:tc rowSpan="5">
                  <a:txBody>
                    <a:bodyPr/>
                    <a:lstStyle/>
                    <a:p>
                      <a:pPr algn="l" fontAlgn="ctr"/>
                      <a:r>
                        <a:rPr lang="en-AU" sz="1400" u="none" strike="noStrike">
                          <a:effectLst/>
                          <a:latin typeface="Times New Roman" pitchFamily="18" charset="0"/>
                          <a:cs typeface="Times New Roman" pitchFamily="18" charset="0"/>
                        </a:rPr>
                        <a:t>Observations</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ctr"/>
                </a:tc>
                <a:tc>
                  <a:txBody>
                    <a:bodyPr/>
                    <a:lstStyle/>
                    <a:p>
                      <a:pPr algn="ctr" fontAlgn="b"/>
                      <a:r>
                        <a:rPr lang="en-AU" sz="1400" u="none" strike="noStrike" dirty="0">
                          <a:effectLst/>
                          <a:latin typeface="Times New Roman" pitchFamily="18" charset="0"/>
                          <a:cs typeface="Times New Roman" pitchFamily="18" charset="0"/>
                        </a:rPr>
                        <a:t> </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2</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3</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4</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5</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1"/>
                  </a:ext>
                </a:extLst>
              </a:tr>
              <a:tr h="18288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1</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11.25</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12.2</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11.85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2"/>
                  </a:ext>
                </a:extLst>
              </a:tr>
              <a:tr h="182880">
                <a:tc vMerge="1">
                  <a:txBody>
                    <a:bodyPr/>
                    <a:lstStyle/>
                    <a:p>
                      <a:endParaRPr lang="en-AU"/>
                    </a:p>
                  </a:txBody>
                  <a:tcPr/>
                </a:tc>
                <a:tc>
                  <a:txBody>
                    <a:bodyPr/>
                    <a:lstStyle/>
                    <a:p>
                      <a:pPr algn="ctr" fontAlgn="b"/>
                      <a:r>
                        <a:rPr lang="en-AU" sz="1400" u="none" strike="noStrike" dirty="0">
                          <a:effectLst/>
                          <a:latin typeface="Times New Roman" pitchFamily="18" charset="0"/>
                          <a:cs typeface="Times New Roman" pitchFamily="18" charset="0"/>
                        </a:rPr>
                        <a:t>2</a:t>
                      </a:r>
                      <a:endParaRPr lang="en-AU" sz="1400" b="1"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12.12</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11.65</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12.01</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3"/>
                  </a:ext>
                </a:extLst>
              </a:tr>
              <a:tr h="18288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3</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11.85</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12.08</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12.13</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4"/>
                  </a:ext>
                </a:extLst>
              </a:tr>
              <a:tr h="182880">
                <a:tc vMerge="1">
                  <a:txBody>
                    <a:bodyPr/>
                    <a:lstStyle/>
                    <a:p>
                      <a:endParaRPr lang="en-AU"/>
                    </a:p>
                  </a:txBody>
                  <a:tcPr/>
                </a:tc>
                <a:tc>
                  <a:txBody>
                    <a:bodyPr/>
                    <a:lstStyle/>
                    <a:p>
                      <a:pPr algn="ctr" fontAlgn="b"/>
                      <a:r>
                        <a:rPr lang="en-AU" sz="1400" u="none" strike="noStrike">
                          <a:effectLst/>
                          <a:latin typeface="Times New Roman" pitchFamily="18" charset="0"/>
                          <a:cs typeface="Times New Roman" pitchFamily="18" charset="0"/>
                        </a:rPr>
                        <a:t>4</a:t>
                      </a:r>
                      <a:endParaRPr lang="en-AU" sz="1400" b="1"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12.08</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11.11</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12.12</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5"/>
                  </a:ext>
                </a:extLst>
              </a:tr>
              <a:tr h="182880">
                <a:tc>
                  <a:txBody>
                    <a:bodyPr/>
                    <a:lstStyle/>
                    <a:p>
                      <a:pPr algn="l" fontAlgn="b"/>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R values</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0.6</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0.87</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1.09</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0.25</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0.13</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6"/>
                  </a:ext>
                </a:extLst>
              </a:tr>
              <a:tr h="182880">
                <a:tc>
                  <a:txBody>
                    <a:bodyPr/>
                    <a:lstStyle/>
                    <a:p>
                      <a:pPr algn="l" fontAlgn="b"/>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x bar</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11.88</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11.9</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a:effectLst/>
                          <a:latin typeface="Times New Roman" pitchFamily="18" charset="0"/>
                          <a:cs typeface="Times New Roman" pitchFamily="18" charset="0"/>
                        </a:rPr>
                        <a:t>11.77</a:t>
                      </a:r>
                      <a:endParaRPr lang="en-AU" sz="1400" b="0" i="0" u="none" strike="noStrike">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12.03</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tc>
                  <a:txBody>
                    <a:bodyPr/>
                    <a:lstStyle/>
                    <a:p>
                      <a:pPr algn="ctr" fontAlgn="b"/>
                      <a:r>
                        <a:rPr lang="en-AU" sz="1400" u="none" strike="noStrike" dirty="0">
                          <a:effectLst/>
                          <a:latin typeface="Times New Roman" pitchFamily="18" charset="0"/>
                          <a:cs typeface="Times New Roman" pitchFamily="18" charset="0"/>
                        </a:rPr>
                        <a:t>12.07</a:t>
                      </a:r>
                      <a:endParaRPr lang="en-AU" sz="1400" b="0" i="0" u="none" strike="noStrike" dirty="0">
                        <a:solidFill>
                          <a:srgbClr val="000000"/>
                        </a:solidFill>
                        <a:effectLst/>
                        <a:latin typeface="Times New Roman" pitchFamily="18" charset="0"/>
                        <a:cs typeface="Times New Roman" pitchFamily="18" charset="0"/>
                      </a:endParaRPr>
                    </a:p>
                  </a:txBody>
                  <a:tcPr marL="7620" marR="7620" marT="7620" marB="0" anchor="b"/>
                </a:tc>
                <a:extLst>
                  <a:ext uri="{0D108BD9-81ED-4DB2-BD59-A6C34878D82A}">
                    <a16:rowId xmlns:a16="http://schemas.microsoft.com/office/drawing/2014/main" val="10007"/>
                  </a:ext>
                </a:extLst>
              </a:tr>
            </a:tbl>
          </a:graphicData>
        </a:graphic>
      </p:graphicFrame>
      <p:sp>
        <p:nvSpPr>
          <p:cNvPr id="4" name="Rectangle 3"/>
          <p:cNvSpPr/>
          <p:nvPr/>
        </p:nvSpPr>
        <p:spPr>
          <a:xfrm>
            <a:off x="457200" y="5181600"/>
            <a:ext cx="1563248" cy="369332"/>
          </a:xfrm>
          <a:prstGeom prst="rect">
            <a:avLst/>
          </a:prstGeom>
          <a:solidFill>
            <a:schemeClr val="accent6">
              <a:lumMod val="60000"/>
              <a:lumOff val="40000"/>
            </a:schemeClr>
          </a:solidFill>
        </p:spPr>
        <p:txBody>
          <a:bodyPr wrap="none">
            <a:spAutoFit/>
          </a:bodyPr>
          <a:lstStyle/>
          <a:p>
            <a:r>
              <a:rPr lang="en-AU" dirty="0"/>
              <a:t>R= max - min</a:t>
            </a:r>
          </a:p>
        </p:txBody>
      </p:sp>
    </p:spTree>
    <p:extLst>
      <p:ext uri="{BB962C8B-B14F-4D97-AF65-F5344CB8AC3E}">
        <p14:creationId xmlns:p14="http://schemas.microsoft.com/office/powerpoint/2010/main" val="374038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circle(in)">
                                      <p:cBhvr>
                                        <p:cTn id="7" dur="2000"/>
                                        <p:tgtEl>
                                          <p:spTgt spid="2">
                                            <p:txEl>
                                              <p:pRg st="5" end="5"/>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circle(in)">
                                      <p:cBhvr>
                                        <p:cTn id="10" dur="2000"/>
                                        <p:tgtEl>
                                          <p:spTgt spid="2">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13" end="13"/>
                                            </p:txEl>
                                          </p:spTgt>
                                        </p:tgtEl>
                                        <p:attrNameLst>
                                          <p:attrName>style.visibility</p:attrName>
                                        </p:attrNameLst>
                                      </p:cBhvr>
                                      <p:to>
                                        <p:strVal val="visible"/>
                                      </p:to>
                                    </p:set>
                                    <p:anim calcmode="lin" valueType="num">
                                      <p:cBhvr additive="base">
                                        <p:cTn id="25"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14" end="14"/>
                                            </p:txEl>
                                          </p:spTgt>
                                        </p:tgtEl>
                                        <p:attrNameLst>
                                          <p:attrName>style.visibility</p:attrName>
                                        </p:attrNameLst>
                                      </p:cBhvr>
                                      <p:to>
                                        <p:strVal val="visible"/>
                                      </p:to>
                                    </p:set>
                                    <p:anim calcmode="lin" valueType="num">
                                      <p:cBhvr additive="base">
                                        <p:cTn id="2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83736"/>
            <a:ext cx="8229600" cy="1373664"/>
          </a:xfrm>
        </p:spPr>
        <p:txBody>
          <a:bodyPr/>
          <a:lstStyle/>
          <a:p>
            <a:r>
              <a:rPr lang="en-AU" dirty="0"/>
              <a:t>Step 2: </a:t>
            </a:r>
            <a:r>
              <a:rPr lang="en-AU" dirty="0" err="1"/>
              <a:t>UCL</a:t>
            </a:r>
            <a:r>
              <a:rPr lang="en-AU" dirty="0"/>
              <a:t> and </a:t>
            </a:r>
            <a:r>
              <a:rPr lang="en-AU" dirty="0" err="1"/>
              <a:t>LCL</a:t>
            </a:r>
            <a:endParaRPr lang="en-AU" dirty="0"/>
          </a:p>
          <a:p>
            <a:pPr marL="777240" lvl="2" indent="0">
              <a:buNone/>
            </a:pPr>
            <a:r>
              <a:rPr lang="en-AU" dirty="0"/>
              <a:t>	</a:t>
            </a:r>
            <a:r>
              <a:rPr lang="en-AU" dirty="0" err="1">
                <a:latin typeface="Times New Roman" pitchFamily="18" charset="0"/>
                <a:cs typeface="Times New Roman" pitchFamily="18" charset="0"/>
              </a:rPr>
              <a:t>UCL</a:t>
            </a:r>
            <a:r>
              <a:rPr lang="en-AU" dirty="0">
                <a:latin typeface="Times New Roman" pitchFamily="18" charset="0"/>
                <a:cs typeface="Times New Roman" pitchFamily="18" charset="0"/>
              </a:rPr>
              <a:t> = 11.93 + .73 (.59) = 12.36</a:t>
            </a:r>
          </a:p>
          <a:p>
            <a:pPr marL="777240" lvl="2" indent="0">
              <a:buNone/>
            </a:pPr>
            <a:r>
              <a:rPr lang="en-AU" dirty="0">
                <a:latin typeface="Times New Roman" pitchFamily="18" charset="0"/>
                <a:cs typeface="Times New Roman" pitchFamily="18" charset="0"/>
              </a:rPr>
              <a:t>  </a:t>
            </a:r>
            <a:r>
              <a:rPr lang="en-AU" dirty="0" err="1">
                <a:latin typeface="Times New Roman" pitchFamily="18" charset="0"/>
                <a:cs typeface="Times New Roman" pitchFamily="18" charset="0"/>
              </a:rPr>
              <a:t>LCL</a:t>
            </a:r>
            <a:r>
              <a:rPr lang="en-AU" dirty="0">
                <a:latin typeface="Times New Roman" pitchFamily="18" charset="0"/>
                <a:cs typeface="Times New Roman" pitchFamily="18" charset="0"/>
              </a:rPr>
              <a:t> = 11.93 - .73 (.59) =  11.50</a:t>
            </a:r>
          </a:p>
          <a:p>
            <a:pPr marL="777240" lvl="2" indent="0">
              <a:buNone/>
            </a:pPr>
            <a:endParaRPr lang="en-AU" dirty="0">
              <a:latin typeface="Times New Roman" pitchFamily="18" charset="0"/>
              <a:cs typeface="Times New Roman" pitchFamily="18" charset="0"/>
            </a:endParaRPr>
          </a:p>
          <a:p>
            <a:endParaRPr lang="en-AU" dirty="0"/>
          </a:p>
        </p:txBody>
      </p:sp>
      <p:graphicFrame>
        <p:nvGraphicFramePr>
          <p:cNvPr id="5" name="Chart 4"/>
          <p:cNvGraphicFramePr>
            <a:graphicFrameLocks/>
          </p:cNvGraphicFramePr>
          <p:nvPr>
            <p:extLst>
              <p:ext uri="{D42A27DB-BD31-4B8C-83A1-F6EECF244321}">
                <p14:modId xmlns:p14="http://schemas.microsoft.com/office/powerpoint/2010/main" val="612118948"/>
              </p:ext>
            </p:extLst>
          </p:nvPr>
        </p:nvGraphicFramePr>
        <p:xfrm>
          <a:off x="1371600" y="2057400"/>
          <a:ext cx="6781800" cy="4116864"/>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3276600" y="6174264"/>
            <a:ext cx="2454518" cy="369332"/>
          </a:xfrm>
          <a:prstGeom prst="rect">
            <a:avLst/>
          </a:prstGeom>
        </p:spPr>
        <p:txBody>
          <a:bodyPr wrap="none">
            <a:spAutoFit/>
          </a:bodyPr>
          <a:lstStyle/>
          <a:p>
            <a:r>
              <a:rPr lang="en-AU" b="1" dirty="0"/>
              <a:t>Process is in control</a:t>
            </a:r>
          </a:p>
        </p:txBody>
      </p:sp>
    </p:spTree>
    <p:extLst>
      <p:ext uri="{BB962C8B-B14F-4D97-AF65-F5344CB8AC3E}">
        <p14:creationId xmlns:p14="http://schemas.microsoft.com/office/powerpoint/2010/main" val="3740383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Content Placeholder 2"/>
          <p:cNvSpPr>
            <a:spLocks noGrp="1"/>
          </p:cNvSpPr>
          <p:nvPr>
            <p:ph idx="1"/>
          </p:nvPr>
        </p:nvSpPr>
        <p:spPr/>
        <p:txBody>
          <a:bodyPr/>
          <a:lstStyle/>
          <a:p>
            <a:pPr eaLnBrk="1" hangingPunct="1"/>
            <a:r>
              <a:rPr lang="en-US" dirty="0"/>
              <a:t>Used to monitor process dispersion</a:t>
            </a:r>
          </a:p>
        </p:txBody>
      </p:sp>
      <p:sp>
        <p:nvSpPr>
          <p:cNvPr id="4099" name="Title 1"/>
          <p:cNvSpPr>
            <a:spLocks noGrp="1"/>
          </p:cNvSpPr>
          <p:nvPr>
            <p:ph type="title"/>
          </p:nvPr>
        </p:nvSpPr>
        <p:spPr/>
        <p:txBody>
          <a:bodyPr/>
          <a:lstStyle/>
          <a:p>
            <a:pPr eaLnBrk="1" hangingPunct="1"/>
            <a:r>
              <a:rPr lang="en-US" dirty="0"/>
              <a:t>Range Chart: Control Limits</a:t>
            </a:r>
          </a:p>
        </p:txBody>
      </p:sp>
      <p:graphicFrame>
        <p:nvGraphicFramePr>
          <p:cNvPr id="4098" name="Object 2"/>
          <p:cNvGraphicFramePr>
            <a:graphicFrameLocks noChangeAspect="1"/>
          </p:cNvGraphicFramePr>
          <p:nvPr/>
        </p:nvGraphicFramePr>
        <p:xfrm>
          <a:off x="838200" y="2362200"/>
          <a:ext cx="7239000" cy="3378200"/>
        </p:xfrm>
        <a:graphic>
          <a:graphicData uri="http://schemas.openxmlformats.org/presentationml/2006/ole">
            <mc:AlternateContent xmlns:mc="http://schemas.openxmlformats.org/markup-compatibility/2006">
              <mc:Choice xmlns:v="urn:schemas-microsoft-com:vml" Requires="v">
                <p:oleObj spid="_x0000_s3391" name="Equation" r:id="rId3" imgW="3047760" imgH="1422360" progId="Equation.3">
                  <p:embed/>
                </p:oleObj>
              </mc:Choice>
              <mc:Fallback>
                <p:oleObj name="Equation" r:id="rId3" imgW="3047760" imgH="14223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362200"/>
                        <a:ext cx="7239000" cy="337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89707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AU" sz="2400" dirty="0"/>
              <a:t>Consider the information in Example 2. Setup R chart</a:t>
            </a:r>
          </a:p>
          <a:p>
            <a:pPr marL="0" indent="0">
              <a:buNone/>
            </a:pPr>
            <a:r>
              <a:rPr lang="en-AU" sz="2400" dirty="0"/>
              <a:t>Solution: </a:t>
            </a:r>
          </a:p>
          <a:p>
            <a:pPr marL="0" indent="0">
              <a:buNone/>
            </a:pPr>
            <a:r>
              <a:rPr lang="en-AU" sz="2400" dirty="0"/>
              <a:t>      </a:t>
            </a:r>
            <a:r>
              <a:rPr lang="en-AU" sz="2400" dirty="0" err="1"/>
              <a:t>UCL</a:t>
            </a:r>
            <a:r>
              <a:rPr lang="en-AU" sz="2400" dirty="0"/>
              <a:t> = 2.28(0.59) =1.35</a:t>
            </a:r>
          </a:p>
          <a:p>
            <a:pPr marL="0" indent="0">
              <a:buNone/>
            </a:pPr>
            <a:r>
              <a:rPr lang="en-AU" sz="2400" dirty="0"/>
              <a:t>      </a:t>
            </a:r>
            <a:r>
              <a:rPr lang="en-AU" sz="2400" dirty="0" err="1"/>
              <a:t>LCL</a:t>
            </a:r>
            <a:r>
              <a:rPr lang="en-AU" sz="2400" dirty="0"/>
              <a:t> = 0(0.59) = 0</a:t>
            </a:r>
          </a:p>
        </p:txBody>
      </p:sp>
      <p:sp>
        <p:nvSpPr>
          <p:cNvPr id="3" name="Title 2"/>
          <p:cNvSpPr>
            <a:spLocks noGrp="1"/>
          </p:cNvSpPr>
          <p:nvPr>
            <p:ph type="title"/>
          </p:nvPr>
        </p:nvSpPr>
        <p:spPr/>
        <p:txBody>
          <a:bodyPr/>
          <a:lstStyle/>
          <a:p>
            <a:r>
              <a:rPr lang="en-US" dirty="0"/>
              <a:t>Range Chart: Control Limits: Example 3</a:t>
            </a:r>
            <a:endParaRPr lang="en-AU" dirty="0"/>
          </a:p>
        </p:txBody>
      </p:sp>
      <p:graphicFrame>
        <p:nvGraphicFramePr>
          <p:cNvPr id="8" name="Chart 7"/>
          <p:cNvGraphicFramePr>
            <a:graphicFrameLocks/>
          </p:cNvGraphicFramePr>
          <p:nvPr>
            <p:extLst>
              <p:ext uri="{D42A27DB-BD31-4B8C-83A1-F6EECF244321}">
                <p14:modId xmlns:p14="http://schemas.microsoft.com/office/powerpoint/2010/main" val="3715201994"/>
              </p:ext>
            </p:extLst>
          </p:nvPr>
        </p:nvGraphicFramePr>
        <p:xfrm>
          <a:off x="2133600" y="3352800"/>
          <a:ext cx="4641667"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2971800" y="6172200"/>
            <a:ext cx="2659702" cy="369332"/>
          </a:xfrm>
          <a:prstGeom prst="rect">
            <a:avLst/>
          </a:prstGeom>
        </p:spPr>
        <p:txBody>
          <a:bodyPr wrap="none">
            <a:spAutoFit/>
          </a:bodyPr>
          <a:lstStyle/>
          <a:p>
            <a:r>
              <a:rPr lang="en-AU" dirty="0"/>
              <a:t>Process is under control</a:t>
            </a:r>
          </a:p>
        </p:txBody>
      </p:sp>
    </p:spTree>
    <p:extLst>
      <p:ext uri="{BB962C8B-B14F-4D97-AF65-F5344CB8AC3E}">
        <p14:creationId xmlns:p14="http://schemas.microsoft.com/office/powerpoint/2010/main" val="1158197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075" y="1828800"/>
            <a:ext cx="7254592" cy="312419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Rectangle 2"/>
          <p:cNvSpPr>
            <a:spLocks noGrp="1" noChangeArrowheads="1"/>
          </p:cNvSpPr>
          <p:nvPr>
            <p:ph type="title"/>
          </p:nvPr>
        </p:nvSpPr>
        <p:spPr>
          <a:xfrm>
            <a:off x="685800" y="414338"/>
            <a:ext cx="7772400" cy="889000"/>
          </a:xfrm>
          <a:extLst>
            <a:ext uri="{909E8E84-426E-40DD-AFC4-6F175D3DCCD1}">
              <a14:hiddenFill xmlns:a14="http://schemas.microsoft.com/office/drawing/2010/main">
                <a:solidFill>
                  <a:srgbClr val="2FFF74"/>
                </a:solidFill>
              </a14:hiddenFill>
            </a:ext>
          </a:extLst>
        </p:spPr>
        <p:txBody>
          <a:bodyPr/>
          <a:lstStyle/>
          <a:p>
            <a:pPr>
              <a:defRPr/>
            </a:pPr>
            <a:r>
              <a:rPr lang="en-US" sz="3200" dirty="0">
                <a:ea typeface="+mj-ea"/>
              </a:rPr>
              <a:t>Summary of X bar and R chart</a:t>
            </a:r>
          </a:p>
        </p:txBody>
      </p:sp>
      <p:pic>
        <p:nvPicPr>
          <p:cNvPr id="419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5245102"/>
            <a:ext cx="2044255" cy="698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079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688" y="1096963"/>
            <a:ext cx="8556625" cy="5749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Grp="1" noChangeArrowheads="1"/>
          </p:cNvSpPr>
          <p:nvPr>
            <p:ph type="title"/>
          </p:nvPr>
        </p:nvSpPr>
        <p:spPr>
          <a:xfrm>
            <a:off x="674688" y="0"/>
            <a:ext cx="7772400" cy="889000"/>
          </a:xfrm>
          <a:extLst>
            <a:ext uri="{909E8E84-426E-40DD-AFC4-6F175D3DCCD1}">
              <a14:hiddenFill xmlns:a14="http://schemas.microsoft.com/office/drawing/2010/main">
                <a:solidFill>
                  <a:srgbClr val="2FFF74"/>
                </a:solidFill>
              </a14:hiddenFill>
            </a:ext>
          </a:extLst>
        </p:spPr>
        <p:txBody>
          <a:bodyPr/>
          <a:lstStyle/>
          <a:p>
            <a:pPr>
              <a:defRPr/>
            </a:pPr>
            <a:r>
              <a:rPr lang="en-US" sz="3200" dirty="0">
                <a:ea typeface="+mj-ea"/>
              </a:rPr>
              <a:t>Summary of X bar and R chart</a:t>
            </a:r>
          </a:p>
        </p:txBody>
      </p:sp>
    </p:spTree>
    <p:extLst>
      <p:ext uri="{BB962C8B-B14F-4D97-AF65-F5344CB8AC3E}">
        <p14:creationId xmlns:p14="http://schemas.microsoft.com/office/powerpoint/2010/main" val="823842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a:t>Summary of Control Charts</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159" y="1828199"/>
            <a:ext cx="7399241" cy="3734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96663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dirty="0"/>
              <a:t>Run Tests</a:t>
            </a:r>
          </a:p>
        </p:txBody>
      </p:sp>
      <p:sp>
        <p:nvSpPr>
          <p:cNvPr id="39939" name="Content Placeholder 2"/>
          <p:cNvSpPr>
            <a:spLocks noGrp="1"/>
          </p:cNvSpPr>
          <p:nvPr>
            <p:ph idx="1"/>
          </p:nvPr>
        </p:nvSpPr>
        <p:spPr/>
        <p:txBody>
          <a:bodyPr/>
          <a:lstStyle/>
          <a:p>
            <a:pPr eaLnBrk="1" hangingPunct="1"/>
            <a:r>
              <a:rPr lang="en-US" sz="2400" dirty="0"/>
              <a:t>Even if a process appears to be in control, the data may still not reflect a random process</a:t>
            </a:r>
          </a:p>
          <a:p>
            <a:pPr eaLnBrk="1" hangingPunct="1"/>
            <a:r>
              <a:rPr lang="en-US" sz="2400" dirty="0"/>
              <a:t>Analysts often supplement control charts with a run test</a:t>
            </a:r>
          </a:p>
          <a:p>
            <a:pPr lvl="1" eaLnBrk="1" hangingPunct="1"/>
            <a:r>
              <a:rPr lang="en-US" sz="2000" b="1" dirty="0"/>
              <a:t>Run test</a:t>
            </a:r>
          </a:p>
          <a:p>
            <a:pPr lvl="2" eaLnBrk="1" hangingPunct="1"/>
            <a:r>
              <a:rPr lang="en-US" sz="2000" dirty="0"/>
              <a:t>A test for patterns in a sequence</a:t>
            </a:r>
          </a:p>
          <a:p>
            <a:pPr lvl="1" eaLnBrk="1" hangingPunct="1"/>
            <a:r>
              <a:rPr lang="en-US" sz="2000" b="1" dirty="0"/>
              <a:t>Run</a:t>
            </a:r>
          </a:p>
          <a:p>
            <a:pPr lvl="2" eaLnBrk="1" hangingPunct="1"/>
            <a:r>
              <a:rPr lang="en-US" sz="2000" dirty="0"/>
              <a:t>Sequence of observations with a certain characteristic</a:t>
            </a:r>
          </a:p>
        </p:txBody>
      </p:sp>
    </p:spTree>
    <p:extLst>
      <p:ext uri="{BB962C8B-B14F-4D97-AF65-F5344CB8AC3E}">
        <p14:creationId xmlns:p14="http://schemas.microsoft.com/office/powerpoint/2010/main" val="1019555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324852" y="152400"/>
            <a:ext cx="8229600" cy="609600"/>
          </a:xfrm>
        </p:spPr>
        <p:txBody>
          <a:bodyPr/>
          <a:lstStyle/>
          <a:p>
            <a:pPr eaLnBrk="1" hangingPunct="1"/>
            <a:r>
              <a:rPr lang="en-US" dirty="0"/>
              <a:t>Nonrandom Patterns</a:t>
            </a:r>
          </a:p>
        </p:txBody>
      </p:sp>
      <p:pic>
        <p:nvPicPr>
          <p:cNvPr id="5" name="Picture 4" descr="ste25251_1011.jpg"/>
          <p:cNvPicPr>
            <a:picLocks noChangeAspect="1"/>
          </p:cNvPicPr>
          <p:nvPr/>
        </p:nvPicPr>
        <p:blipFill>
          <a:blip r:embed="rId2"/>
          <a:stretch>
            <a:fillRect/>
          </a:stretch>
        </p:blipFill>
        <p:spPr>
          <a:xfrm>
            <a:off x="1524000" y="852355"/>
            <a:ext cx="5731105" cy="5624645"/>
          </a:xfrm>
          <a:prstGeom prst="rect">
            <a:avLst/>
          </a:prstGeom>
          <a:noFill/>
          <a:ln>
            <a:noFill/>
          </a:ln>
          <a:effectLst>
            <a:outerShdw blurRad="101600" dist="304800" dir="2820000" sx="98000" sy="98000" algn="ctr" rotWithShape="0">
              <a:schemeClr val="accent6">
                <a:lumMod val="60000"/>
                <a:lumOff val="40000"/>
              </a:schemeClr>
            </a:outerShdw>
          </a:effectLst>
        </p:spPr>
      </p:pic>
    </p:spTree>
    <p:extLst>
      <p:ext uri="{BB962C8B-B14F-4D97-AF65-F5344CB8AC3E}">
        <p14:creationId xmlns:p14="http://schemas.microsoft.com/office/powerpoint/2010/main" val="3004056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dirty="0"/>
              <a:t>Run Tests</a:t>
            </a:r>
          </a:p>
        </p:txBody>
      </p:sp>
      <p:sp>
        <p:nvSpPr>
          <p:cNvPr id="39939" name="Content Placeholder 2"/>
          <p:cNvSpPr>
            <a:spLocks noGrp="1"/>
          </p:cNvSpPr>
          <p:nvPr>
            <p:ph idx="1"/>
          </p:nvPr>
        </p:nvSpPr>
        <p:spPr/>
        <p:txBody>
          <a:bodyPr/>
          <a:lstStyle/>
          <a:p>
            <a:r>
              <a:rPr lang="en-AU" sz="2400" dirty="0"/>
              <a:t>Run tests are used to check for non-randomness in  process output.</a:t>
            </a:r>
            <a:endParaRPr lang="en-US" sz="2400" dirty="0"/>
          </a:p>
          <a:p>
            <a:pPr lvl="1" eaLnBrk="1" hangingPunct="1"/>
            <a:r>
              <a:rPr lang="en-US" sz="2000" b="1" dirty="0"/>
              <a:t>Run</a:t>
            </a:r>
          </a:p>
          <a:p>
            <a:pPr lvl="2" eaLnBrk="1" hangingPunct="1"/>
            <a:r>
              <a:rPr lang="en-US" sz="2000" dirty="0"/>
              <a:t>Sequence of observations with a certain characteristic</a:t>
            </a:r>
          </a:p>
          <a:p>
            <a:pPr marL="777240" lvl="2" indent="0" eaLnBrk="1" hangingPunct="1">
              <a:buNone/>
            </a:pPr>
            <a:r>
              <a:rPr lang="en-US" sz="2000" dirty="0"/>
              <a:t>                           </a:t>
            </a:r>
            <a:r>
              <a:rPr lang="en-US" sz="2000" dirty="0" err="1"/>
              <a:t>AAAB</a:t>
            </a:r>
            <a:r>
              <a:rPr lang="en-US" sz="2000" dirty="0"/>
              <a:t>                        </a:t>
            </a:r>
            <a:r>
              <a:rPr lang="en-US" sz="2000" dirty="0" err="1"/>
              <a:t>ABAA</a:t>
            </a:r>
            <a:endParaRPr lang="en-US" sz="2000" dirty="0"/>
          </a:p>
          <a:p>
            <a:pPr marL="777240" lvl="2" indent="0" eaLnBrk="1" hangingPunct="1">
              <a:buNone/>
            </a:pPr>
            <a:endParaRPr lang="en-US" sz="2000" dirty="0"/>
          </a:p>
          <a:p>
            <a:pPr marL="777240" lvl="2" indent="0" eaLnBrk="1" hangingPunct="1">
              <a:buNone/>
            </a:pPr>
            <a:endParaRPr lang="en-US" sz="2000" dirty="0"/>
          </a:p>
        </p:txBody>
      </p:sp>
    </p:spTree>
    <p:extLst>
      <p:ext uri="{BB962C8B-B14F-4D97-AF65-F5344CB8AC3E}">
        <p14:creationId xmlns:p14="http://schemas.microsoft.com/office/powerpoint/2010/main" val="3490425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A8D62744-E20F-474E-B0AC-9926359DB374}"/>
              </a:ext>
            </a:extLst>
          </p:cNvPr>
          <p:cNvGraphicFramePr>
            <a:graphicFrameLocks noChangeAspect="1"/>
          </p:cNvGraphicFramePr>
          <p:nvPr>
            <p:extLst>
              <p:ext uri="{D42A27DB-BD31-4B8C-83A1-F6EECF244321}">
                <p14:modId xmlns:p14="http://schemas.microsoft.com/office/powerpoint/2010/main" val="2764739322"/>
              </p:ext>
            </p:extLst>
          </p:nvPr>
        </p:nvGraphicFramePr>
        <p:xfrm>
          <a:off x="2438400" y="72838"/>
          <a:ext cx="4114800" cy="6476538"/>
        </p:xfrm>
        <a:graphic>
          <a:graphicData uri="http://schemas.openxmlformats.org/presentationml/2006/ole">
            <mc:AlternateContent xmlns:mc="http://schemas.openxmlformats.org/markup-compatibility/2006">
              <mc:Choice xmlns:v="urn:schemas-microsoft-com:vml" Requires="v">
                <p:oleObj spid="_x0000_s16489" name="Visio" r:id="rId3" imgW="3401244" imgH="5354640" progId="Visio.Drawing.11">
                  <p:embed/>
                </p:oleObj>
              </mc:Choice>
              <mc:Fallback>
                <p:oleObj name="Visio" r:id="rId3" imgW="3401244" imgH="5354640" progId="Visio.Drawing.11">
                  <p:embed/>
                  <p:pic>
                    <p:nvPicPr>
                      <p:cNvPr id="0" name=""/>
                      <p:cNvPicPr/>
                      <p:nvPr/>
                    </p:nvPicPr>
                    <p:blipFill>
                      <a:blip r:embed="rId4"/>
                      <a:stretch>
                        <a:fillRect/>
                      </a:stretch>
                    </p:blipFill>
                    <p:spPr>
                      <a:xfrm>
                        <a:off x="2438400" y="72838"/>
                        <a:ext cx="4114800" cy="6476538"/>
                      </a:xfrm>
                      <a:prstGeom prst="rect">
                        <a:avLst/>
                      </a:prstGeom>
                    </p:spPr>
                  </p:pic>
                </p:oleObj>
              </mc:Fallback>
            </mc:AlternateContent>
          </a:graphicData>
        </a:graphic>
      </p:graphicFrame>
    </p:spTree>
    <p:extLst>
      <p:ext uri="{BB962C8B-B14F-4D97-AF65-F5344CB8AC3E}">
        <p14:creationId xmlns:p14="http://schemas.microsoft.com/office/powerpoint/2010/main" val="4292897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24852" y="152400"/>
            <a:ext cx="8229600" cy="609600"/>
          </a:xfrm>
        </p:spPr>
        <p:txBody>
          <a:bodyPr/>
          <a:lstStyle/>
          <a:p>
            <a:pPr eaLnBrk="1" hangingPunct="1"/>
            <a:r>
              <a:rPr lang="en-US" dirty="0"/>
              <a:t>Run Tests Example</a:t>
            </a:r>
          </a:p>
        </p:txBody>
      </p:sp>
      <p:pic>
        <p:nvPicPr>
          <p:cNvPr id="2" name="Content Placeholder 1">
            <a:extLst>
              <a:ext uri="{FF2B5EF4-FFF2-40B4-BE49-F238E27FC236}">
                <a16:creationId xmlns:a16="http://schemas.microsoft.com/office/drawing/2014/main" id="{6EE9EE8C-BFC0-465E-801D-9A3499EE23A9}"/>
              </a:ext>
            </a:extLst>
          </p:cNvPr>
          <p:cNvPicPr>
            <a:picLocks noGrp="1" noChangeAspect="1"/>
          </p:cNvPicPr>
          <p:nvPr>
            <p:ph idx="1"/>
          </p:nvPr>
        </p:nvPicPr>
        <p:blipFill>
          <a:blip r:embed="rId2"/>
          <a:stretch>
            <a:fillRect/>
          </a:stretch>
        </p:blipFill>
        <p:spPr>
          <a:xfrm>
            <a:off x="3581400" y="2590800"/>
            <a:ext cx="4143953" cy="3943900"/>
          </a:xfrm>
          <a:prstGeom prst="rect">
            <a:avLst/>
          </a:prstGeom>
          <a:ln>
            <a:noFill/>
          </a:ln>
          <a:effectLst>
            <a:outerShdw blurRad="292100" dist="139700" dir="2700000" algn="tl" rotWithShape="0">
              <a:srgbClr val="333333">
                <a:alpha val="65000"/>
              </a:srgbClr>
            </a:outerShdw>
          </a:effectLst>
        </p:spPr>
      </p:pic>
      <p:sp>
        <p:nvSpPr>
          <p:cNvPr id="3" name="Rectangle 2">
            <a:extLst>
              <a:ext uri="{FF2B5EF4-FFF2-40B4-BE49-F238E27FC236}">
                <a16:creationId xmlns:a16="http://schemas.microsoft.com/office/drawing/2014/main" id="{24870197-5F70-49E2-B8C6-16AB3D45B4FC}"/>
              </a:ext>
            </a:extLst>
          </p:cNvPr>
          <p:cNvSpPr/>
          <p:nvPr/>
        </p:nvSpPr>
        <p:spPr>
          <a:xfrm>
            <a:off x="381000" y="914400"/>
            <a:ext cx="8458200" cy="1938992"/>
          </a:xfrm>
          <a:prstGeom prst="rect">
            <a:avLst/>
          </a:prstGeom>
        </p:spPr>
        <p:txBody>
          <a:bodyPr wrap="square">
            <a:spAutoFit/>
          </a:bodyPr>
          <a:lstStyle/>
          <a:p>
            <a:pPr algn="just"/>
            <a:r>
              <a:rPr lang="en-AU" sz="2000" dirty="0">
                <a:latin typeface="TimesLTStd-Roman"/>
              </a:rPr>
              <a:t>Twenty sample means have been taken from a process. The means are shown in the following table. X bar control chart shows that all samples are within the ranges of </a:t>
            </a:r>
            <a:r>
              <a:rPr lang="en-AU" sz="2000" dirty="0" err="1">
                <a:latin typeface="TimesLTStd-Roman"/>
              </a:rPr>
              <a:t>UCL</a:t>
            </a:r>
            <a:r>
              <a:rPr lang="en-AU" sz="2000" dirty="0">
                <a:latin typeface="TimesLTStd-Roman"/>
              </a:rPr>
              <a:t>= 12.5 and </a:t>
            </a:r>
            <a:r>
              <a:rPr lang="en-AU" sz="2000" dirty="0" err="1">
                <a:latin typeface="TimesLTStd-Roman"/>
              </a:rPr>
              <a:t>LCL</a:t>
            </a:r>
            <a:r>
              <a:rPr lang="en-AU" sz="2000" dirty="0">
                <a:latin typeface="TimesLTStd-Roman"/>
              </a:rPr>
              <a:t> = 9.5 hence under control. Use above/below median and up/down run tests with </a:t>
            </a:r>
            <a:r>
              <a:rPr lang="en-AU" sz="2000" i="1" dirty="0">
                <a:latin typeface="TimesLTStd-Italic"/>
              </a:rPr>
              <a:t>z =</a:t>
            </a:r>
            <a:r>
              <a:rPr lang="en-AU" sz="2000" dirty="0">
                <a:latin typeface="MathematicalPi-One"/>
              </a:rPr>
              <a:t> </a:t>
            </a:r>
            <a:r>
              <a:rPr lang="en-AU" sz="2000" dirty="0">
                <a:latin typeface="TimesLTStd-Roman"/>
              </a:rPr>
              <a:t>2 to determine if assignable causes of variation are present (note z =2 means the range between -2 and +2 or 95%). Assume the median is 11.0.</a:t>
            </a:r>
            <a:endParaRPr lang="en-AU" sz="2000" dirty="0"/>
          </a:p>
        </p:txBody>
      </p:sp>
    </p:spTree>
    <p:extLst>
      <p:ext uri="{BB962C8B-B14F-4D97-AF65-F5344CB8AC3E}">
        <p14:creationId xmlns:p14="http://schemas.microsoft.com/office/powerpoint/2010/main" val="2576450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24852" y="152400"/>
            <a:ext cx="8229600" cy="609600"/>
          </a:xfrm>
        </p:spPr>
        <p:txBody>
          <a:bodyPr/>
          <a:lstStyle/>
          <a:p>
            <a:pPr eaLnBrk="1" hangingPunct="1"/>
            <a:r>
              <a:rPr lang="en-US" dirty="0"/>
              <a:t>Run Tests Example</a:t>
            </a:r>
          </a:p>
        </p:txBody>
      </p:sp>
      <p:sp>
        <p:nvSpPr>
          <p:cNvPr id="3" name="Rectangle 2">
            <a:extLst>
              <a:ext uri="{FF2B5EF4-FFF2-40B4-BE49-F238E27FC236}">
                <a16:creationId xmlns:a16="http://schemas.microsoft.com/office/drawing/2014/main" id="{24870197-5F70-49E2-B8C6-16AB3D45B4FC}"/>
              </a:ext>
            </a:extLst>
          </p:cNvPr>
          <p:cNvSpPr/>
          <p:nvPr/>
        </p:nvSpPr>
        <p:spPr>
          <a:xfrm>
            <a:off x="533400" y="914400"/>
            <a:ext cx="7467600" cy="400110"/>
          </a:xfrm>
          <a:prstGeom prst="rect">
            <a:avLst/>
          </a:prstGeom>
        </p:spPr>
        <p:txBody>
          <a:bodyPr wrap="square">
            <a:spAutoFit/>
          </a:bodyPr>
          <a:lstStyle/>
          <a:p>
            <a:pPr algn="just"/>
            <a:r>
              <a:rPr lang="en-AU" sz="2000" b="1" dirty="0">
                <a:latin typeface="TimesLTStd-Roman"/>
              </a:rPr>
              <a:t>Step 1: </a:t>
            </a:r>
            <a:r>
              <a:rPr lang="en-AU" sz="2000" dirty="0">
                <a:latin typeface="TimesLTStd-Roman"/>
              </a:rPr>
              <a:t>Calculate the runs using both tests</a:t>
            </a:r>
            <a:endParaRPr lang="en-AU" sz="2000" dirty="0"/>
          </a:p>
        </p:txBody>
      </p:sp>
      <p:pic>
        <p:nvPicPr>
          <p:cNvPr id="6" name="Picture 5">
            <a:extLst>
              <a:ext uri="{FF2B5EF4-FFF2-40B4-BE49-F238E27FC236}">
                <a16:creationId xmlns:a16="http://schemas.microsoft.com/office/drawing/2014/main" id="{AD7C700C-1BA0-445F-8641-063218422E05}"/>
              </a:ext>
            </a:extLst>
          </p:cNvPr>
          <p:cNvPicPr>
            <a:picLocks noChangeAspect="1"/>
          </p:cNvPicPr>
          <p:nvPr/>
        </p:nvPicPr>
        <p:blipFill>
          <a:blip r:embed="rId2"/>
          <a:stretch>
            <a:fillRect/>
          </a:stretch>
        </p:blipFill>
        <p:spPr>
          <a:xfrm>
            <a:off x="1710358" y="1600200"/>
            <a:ext cx="5458587" cy="2896004"/>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2306AF07-2853-42D6-B3B9-C670626C1A11}"/>
              </a:ext>
            </a:extLst>
          </p:cNvPr>
          <p:cNvSpPr/>
          <p:nvPr/>
        </p:nvSpPr>
        <p:spPr>
          <a:xfrm>
            <a:off x="609600" y="4629090"/>
            <a:ext cx="7467600" cy="400110"/>
          </a:xfrm>
          <a:prstGeom prst="rect">
            <a:avLst/>
          </a:prstGeom>
        </p:spPr>
        <p:txBody>
          <a:bodyPr wrap="square">
            <a:spAutoFit/>
          </a:bodyPr>
          <a:lstStyle/>
          <a:p>
            <a:pPr algn="just"/>
            <a:r>
              <a:rPr lang="en-AU" sz="2000" b="1" dirty="0">
                <a:latin typeface="TimesLTStd-Roman"/>
              </a:rPr>
              <a:t>Step 2: </a:t>
            </a:r>
            <a:r>
              <a:rPr lang="en-AU" sz="2000" dirty="0">
                <a:latin typeface="TimesLTStd-Roman"/>
              </a:rPr>
              <a:t>Calculate the expected runs using both tests</a:t>
            </a:r>
            <a:endParaRPr lang="en-AU" sz="2000" dirty="0"/>
          </a:p>
        </p:txBody>
      </p:sp>
      <p:pic>
        <p:nvPicPr>
          <p:cNvPr id="7" name="Picture 6">
            <a:extLst>
              <a:ext uri="{FF2B5EF4-FFF2-40B4-BE49-F238E27FC236}">
                <a16:creationId xmlns:a16="http://schemas.microsoft.com/office/drawing/2014/main" id="{8CB6520C-2215-4E1A-A5F4-3AE0BAAA9DC5}"/>
              </a:ext>
            </a:extLst>
          </p:cNvPr>
          <p:cNvPicPr>
            <a:picLocks noChangeAspect="1"/>
          </p:cNvPicPr>
          <p:nvPr/>
        </p:nvPicPr>
        <p:blipFill>
          <a:blip r:embed="rId3"/>
          <a:stretch>
            <a:fillRect/>
          </a:stretch>
        </p:blipFill>
        <p:spPr>
          <a:xfrm>
            <a:off x="2724911" y="5144880"/>
            <a:ext cx="3429479" cy="1076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71876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24852" y="152400"/>
            <a:ext cx="8229600" cy="609600"/>
          </a:xfrm>
        </p:spPr>
        <p:txBody>
          <a:bodyPr/>
          <a:lstStyle/>
          <a:p>
            <a:pPr eaLnBrk="1" hangingPunct="1"/>
            <a:r>
              <a:rPr lang="en-US" dirty="0"/>
              <a:t>Run Tests Example</a:t>
            </a:r>
          </a:p>
        </p:txBody>
      </p:sp>
      <p:sp>
        <p:nvSpPr>
          <p:cNvPr id="3" name="Rectangle 2">
            <a:extLst>
              <a:ext uri="{FF2B5EF4-FFF2-40B4-BE49-F238E27FC236}">
                <a16:creationId xmlns:a16="http://schemas.microsoft.com/office/drawing/2014/main" id="{24870197-5F70-49E2-B8C6-16AB3D45B4FC}"/>
              </a:ext>
            </a:extLst>
          </p:cNvPr>
          <p:cNvSpPr/>
          <p:nvPr/>
        </p:nvSpPr>
        <p:spPr>
          <a:xfrm>
            <a:off x="533400" y="914400"/>
            <a:ext cx="7467600" cy="400110"/>
          </a:xfrm>
          <a:prstGeom prst="rect">
            <a:avLst/>
          </a:prstGeom>
        </p:spPr>
        <p:txBody>
          <a:bodyPr wrap="square">
            <a:spAutoFit/>
          </a:bodyPr>
          <a:lstStyle/>
          <a:p>
            <a:pPr algn="just"/>
            <a:r>
              <a:rPr lang="en-AU" sz="2000" b="1" dirty="0">
                <a:latin typeface="TimesLTStd-Roman"/>
              </a:rPr>
              <a:t>Step 3: </a:t>
            </a:r>
            <a:r>
              <a:rPr lang="en-AU" sz="2000" dirty="0">
                <a:latin typeface="TimesLTStd-Roman"/>
              </a:rPr>
              <a:t>Calculate the standard deviations for both tests</a:t>
            </a:r>
            <a:endParaRPr lang="en-AU" sz="2000" dirty="0"/>
          </a:p>
        </p:txBody>
      </p:sp>
      <p:sp>
        <p:nvSpPr>
          <p:cNvPr id="8" name="Rectangle 7">
            <a:extLst>
              <a:ext uri="{FF2B5EF4-FFF2-40B4-BE49-F238E27FC236}">
                <a16:creationId xmlns:a16="http://schemas.microsoft.com/office/drawing/2014/main" id="{2306AF07-2853-42D6-B3B9-C670626C1A11}"/>
              </a:ext>
            </a:extLst>
          </p:cNvPr>
          <p:cNvSpPr/>
          <p:nvPr/>
        </p:nvSpPr>
        <p:spPr>
          <a:xfrm>
            <a:off x="609600" y="3581400"/>
            <a:ext cx="7467600" cy="400110"/>
          </a:xfrm>
          <a:prstGeom prst="rect">
            <a:avLst/>
          </a:prstGeom>
        </p:spPr>
        <p:txBody>
          <a:bodyPr wrap="square">
            <a:spAutoFit/>
          </a:bodyPr>
          <a:lstStyle/>
          <a:p>
            <a:pPr algn="just"/>
            <a:r>
              <a:rPr lang="en-AU" sz="2000" b="1" dirty="0">
                <a:latin typeface="TimesLTStd-Roman"/>
              </a:rPr>
              <a:t>Step 4: </a:t>
            </a:r>
            <a:r>
              <a:rPr lang="en-AU" sz="2000" dirty="0">
                <a:latin typeface="TimesLTStd-Roman"/>
              </a:rPr>
              <a:t>Calculate the </a:t>
            </a:r>
            <a:r>
              <a:rPr lang="en-AU" sz="2000" dirty="0" err="1">
                <a:latin typeface="TimesLTStd-Roman"/>
              </a:rPr>
              <a:t>Ztest</a:t>
            </a:r>
            <a:r>
              <a:rPr lang="en-AU" sz="2000" dirty="0">
                <a:latin typeface="TimesLTStd-Roman"/>
              </a:rPr>
              <a:t> values for both tests</a:t>
            </a:r>
            <a:endParaRPr lang="en-AU" sz="2000" dirty="0"/>
          </a:p>
        </p:txBody>
      </p:sp>
      <p:pic>
        <p:nvPicPr>
          <p:cNvPr id="2" name="Picture 1">
            <a:extLst>
              <a:ext uri="{FF2B5EF4-FFF2-40B4-BE49-F238E27FC236}">
                <a16:creationId xmlns:a16="http://schemas.microsoft.com/office/drawing/2014/main" id="{BF134EE6-7310-47EC-8276-8A9B80AB588C}"/>
              </a:ext>
            </a:extLst>
          </p:cNvPr>
          <p:cNvPicPr>
            <a:picLocks noChangeAspect="1"/>
          </p:cNvPicPr>
          <p:nvPr/>
        </p:nvPicPr>
        <p:blipFill>
          <a:blip r:embed="rId2"/>
          <a:stretch>
            <a:fillRect/>
          </a:stretch>
        </p:blipFill>
        <p:spPr>
          <a:xfrm>
            <a:off x="1515069" y="1533341"/>
            <a:ext cx="5849166" cy="1771897"/>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7C2F6D64-5E75-41F0-BBF2-931C092A87DE}"/>
              </a:ext>
            </a:extLst>
          </p:cNvPr>
          <p:cNvPicPr>
            <a:picLocks noChangeAspect="1"/>
          </p:cNvPicPr>
          <p:nvPr/>
        </p:nvPicPr>
        <p:blipFill>
          <a:blip r:embed="rId3"/>
          <a:stretch>
            <a:fillRect/>
          </a:stretch>
        </p:blipFill>
        <p:spPr>
          <a:xfrm>
            <a:off x="2786834" y="4114800"/>
            <a:ext cx="3305636" cy="150516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CAC4BB51-9561-439A-BEE9-1DC961975C77}"/>
              </a:ext>
            </a:extLst>
          </p:cNvPr>
          <p:cNvPicPr>
            <a:picLocks noChangeAspect="1"/>
          </p:cNvPicPr>
          <p:nvPr/>
        </p:nvPicPr>
        <p:blipFill>
          <a:blip r:embed="rId4"/>
          <a:stretch>
            <a:fillRect/>
          </a:stretch>
        </p:blipFill>
        <p:spPr>
          <a:xfrm>
            <a:off x="616974" y="6241886"/>
            <a:ext cx="8306959" cy="34294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97C6EA59-E4C6-4A06-998F-456438CE5D93}"/>
              </a:ext>
            </a:extLst>
          </p:cNvPr>
          <p:cNvPicPr>
            <a:picLocks noChangeAspect="1"/>
          </p:cNvPicPr>
          <p:nvPr/>
        </p:nvPicPr>
        <p:blipFill>
          <a:blip r:embed="rId5"/>
          <a:stretch>
            <a:fillRect/>
          </a:stretch>
        </p:blipFill>
        <p:spPr>
          <a:xfrm>
            <a:off x="694188" y="5715000"/>
            <a:ext cx="8145012" cy="2953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1237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a:xfrm>
            <a:off x="152400" y="1143000"/>
            <a:ext cx="5410200" cy="5334000"/>
          </a:xfrm>
        </p:spPr>
        <p:txBody>
          <a:bodyPr>
            <a:normAutofit fontScale="92500" lnSpcReduction="20000"/>
          </a:bodyPr>
          <a:lstStyle/>
          <a:p>
            <a:pPr eaLnBrk="1" hangingPunct="1">
              <a:spcBef>
                <a:spcPct val="45000"/>
              </a:spcBef>
            </a:pPr>
            <a:r>
              <a:rPr lang="en-US" sz="2400" dirty="0">
                <a:solidFill>
                  <a:srgbClr val="303B2C"/>
                </a:solidFill>
              </a:rPr>
              <a:t>Once a process has been determined to be stable, it is necessary to determine if the process is capable of producing output that is within an acceptable range</a:t>
            </a:r>
          </a:p>
          <a:p>
            <a:pPr lvl="1" eaLnBrk="1" hangingPunct="1">
              <a:spcBef>
                <a:spcPct val="45000"/>
              </a:spcBef>
            </a:pPr>
            <a:r>
              <a:rPr lang="en-US" sz="2000" b="1" dirty="0">
                <a:solidFill>
                  <a:srgbClr val="303B2C"/>
                </a:solidFill>
              </a:rPr>
              <a:t>Tolerances or specifications</a:t>
            </a:r>
          </a:p>
          <a:p>
            <a:pPr lvl="2" eaLnBrk="1" hangingPunct="1">
              <a:spcBef>
                <a:spcPct val="45000"/>
              </a:spcBef>
            </a:pPr>
            <a:r>
              <a:rPr lang="en-US" sz="2000" dirty="0">
                <a:solidFill>
                  <a:srgbClr val="303B2C"/>
                </a:solidFill>
              </a:rPr>
              <a:t>Range of acceptable values established by engineering design or customer requirements</a:t>
            </a:r>
          </a:p>
          <a:p>
            <a:pPr lvl="1" eaLnBrk="1" hangingPunct="1">
              <a:spcBef>
                <a:spcPct val="45000"/>
              </a:spcBef>
            </a:pPr>
            <a:r>
              <a:rPr lang="en-US" sz="2000" b="1" dirty="0">
                <a:solidFill>
                  <a:srgbClr val="303B2C"/>
                </a:solidFill>
              </a:rPr>
              <a:t>Process variability</a:t>
            </a:r>
          </a:p>
          <a:p>
            <a:pPr lvl="2" eaLnBrk="1" hangingPunct="1">
              <a:spcBef>
                <a:spcPct val="45000"/>
              </a:spcBef>
            </a:pPr>
            <a:r>
              <a:rPr lang="en-US" sz="2000" dirty="0">
                <a:solidFill>
                  <a:srgbClr val="303B2C"/>
                </a:solidFill>
              </a:rPr>
              <a:t>Natural or inherent variability in a process</a:t>
            </a:r>
          </a:p>
          <a:p>
            <a:pPr lvl="1" eaLnBrk="1" hangingPunct="1">
              <a:spcBef>
                <a:spcPct val="45000"/>
              </a:spcBef>
            </a:pPr>
            <a:r>
              <a:rPr lang="en-US" sz="2000" b="1" dirty="0">
                <a:solidFill>
                  <a:srgbClr val="303B2C"/>
                </a:solidFill>
              </a:rPr>
              <a:t>Process capability</a:t>
            </a:r>
          </a:p>
          <a:p>
            <a:pPr lvl="2" eaLnBrk="1" hangingPunct="1">
              <a:spcBef>
                <a:spcPct val="45000"/>
              </a:spcBef>
            </a:pPr>
            <a:r>
              <a:rPr lang="en-US" sz="2000" dirty="0">
                <a:solidFill>
                  <a:srgbClr val="303B2C"/>
                </a:solidFill>
              </a:rPr>
              <a:t>The inherent variability of process output (process width) relative to the variation allowed by the design specification (specification width)</a:t>
            </a:r>
            <a:endParaRPr lang="en-US" sz="1600" dirty="0">
              <a:solidFill>
                <a:srgbClr val="303B2C"/>
              </a:solidFill>
            </a:endParaRPr>
          </a:p>
        </p:txBody>
      </p:sp>
      <p:sp>
        <p:nvSpPr>
          <p:cNvPr id="41986" name="Title 1"/>
          <p:cNvSpPr>
            <a:spLocks noGrp="1"/>
          </p:cNvSpPr>
          <p:nvPr>
            <p:ph type="title"/>
          </p:nvPr>
        </p:nvSpPr>
        <p:spPr>
          <a:xfrm>
            <a:off x="324852" y="152400"/>
            <a:ext cx="8229600" cy="609600"/>
          </a:xfrm>
        </p:spPr>
        <p:txBody>
          <a:bodyPr/>
          <a:lstStyle/>
          <a:p>
            <a:pPr eaLnBrk="1" hangingPunct="1"/>
            <a:r>
              <a:rPr lang="en-US" dirty="0"/>
              <a:t>Process Capability</a:t>
            </a:r>
          </a:p>
        </p:txBody>
      </p:sp>
      <p:graphicFrame>
        <p:nvGraphicFramePr>
          <p:cNvPr id="2" name="Object 1">
            <a:extLst>
              <a:ext uri="{FF2B5EF4-FFF2-40B4-BE49-F238E27FC236}">
                <a16:creationId xmlns:a16="http://schemas.microsoft.com/office/drawing/2014/main" id="{D1A13B0E-5604-4FD5-822D-2B6167EF8C5D}"/>
              </a:ext>
            </a:extLst>
          </p:cNvPr>
          <p:cNvGraphicFramePr>
            <a:graphicFrameLocks noChangeAspect="1"/>
          </p:cNvGraphicFramePr>
          <p:nvPr>
            <p:extLst>
              <p:ext uri="{D42A27DB-BD31-4B8C-83A1-F6EECF244321}">
                <p14:modId xmlns:p14="http://schemas.microsoft.com/office/powerpoint/2010/main" val="839429475"/>
              </p:ext>
            </p:extLst>
          </p:nvPr>
        </p:nvGraphicFramePr>
        <p:xfrm>
          <a:off x="5351463" y="2124074"/>
          <a:ext cx="3500579" cy="3438525"/>
        </p:xfrm>
        <a:graphic>
          <a:graphicData uri="http://schemas.openxmlformats.org/presentationml/2006/ole">
            <mc:AlternateContent xmlns:mc="http://schemas.openxmlformats.org/markup-compatibility/2006">
              <mc:Choice xmlns:v="urn:schemas-microsoft-com:vml" Requires="v">
                <p:oleObj spid="_x0000_s22539" name="Visio" r:id="rId4" imgW="5992629" imgH="5886000" progId="Visio.Drawing.11">
                  <p:link updateAutomatic="1"/>
                </p:oleObj>
              </mc:Choice>
              <mc:Fallback>
                <p:oleObj name="Visio" r:id="rId4" imgW="5992629" imgH="5886000" progId="Visio.Drawing.11">
                  <p:link updateAutomatic="1"/>
                  <p:pic>
                    <p:nvPicPr>
                      <p:cNvPr id="0" name=""/>
                      <p:cNvPicPr/>
                      <p:nvPr/>
                    </p:nvPicPr>
                    <p:blipFill>
                      <a:blip r:embed="rId5"/>
                      <a:stretch>
                        <a:fillRect/>
                      </a:stretch>
                    </p:blipFill>
                    <p:spPr>
                      <a:xfrm>
                        <a:off x="5351463" y="2124074"/>
                        <a:ext cx="3500579" cy="3438525"/>
                      </a:xfrm>
                      <a:prstGeom prst="rect">
                        <a:avLst/>
                      </a:prstGeom>
                    </p:spPr>
                  </p:pic>
                </p:oleObj>
              </mc:Fallback>
            </mc:AlternateContent>
          </a:graphicData>
        </a:graphic>
      </p:graphicFrame>
    </p:spTree>
    <p:extLst>
      <p:ext uri="{BB962C8B-B14F-4D97-AF65-F5344CB8AC3E}">
        <p14:creationId xmlns:p14="http://schemas.microsoft.com/office/powerpoint/2010/main" val="2348911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896352" y="-47266"/>
            <a:ext cx="8229600" cy="962147"/>
          </a:xfrm>
        </p:spPr>
        <p:txBody>
          <a:bodyPr/>
          <a:lstStyle/>
          <a:p>
            <a:r>
              <a:rPr lang="en-US" i="1" dirty="0" err="1"/>
              <a:t>C</a:t>
            </a:r>
            <a:r>
              <a:rPr lang="en-US" i="1" baseline="-25000" dirty="0" err="1"/>
              <a:t>p</a:t>
            </a:r>
            <a:r>
              <a:rPr lang="en-US" i="1" baseline="-25000" dirty="0"/>
              <a:t> </a:t>
            </a:r>
            <a:r>
              <a:rPr lang="en-US" i="1" dirty="0"/>
              <a:t>Process Capability Ratio </a:t>
            </a:r>
            <a:r>
              <a:rPr lang="en-US" i="1" baseline="-25000" dirty="0"/>
              <a:t> </a:t>
            </a:r>
            <a:endParaRPr lang="en-US" i="1" dirty="0"/>
          </a:p>
        </p:txBody>
      </p:sp>
      <p:graphicFrame>
        <p:nvGraphicFramePr>
          <p:cNvPr id="8194" name="Object 2"/>
          <p:cNvGraphicFramePr>
            <a:graphicFrameLocks noChangeAspect="1"/>
          </p:cNvGraphicFramePr>
          <p:nvPr>
            <p:extLst>
              <p:ext uri="{D42A27DB-BD31-4B8C-83A1-F6EECF244321}">
                <p14:modId xmlns:p14="http://schemas.microsoft.com/office/powerpoint/2010/main" val="3230695408"/>
              </p:ext>
            </p:extLst>
          </p:nvPr>
        </p:nvGraphicFramePr>
        <p:xfrm>
          <a:off x="884417" y="2067488"/>
          <a:ext cx="3116262" cy="1309841"/>
        </p:xfrm>
        <a:graphic>
          <a:graphicData uri="http://schemas.openxmlformats.org/presentationml/2006/ole">
            <mc:AlternateContent xmlns:mc="http://schemas.openxmlformats.org/markup-compatibility/2006">
              <mc:Choice xmlns:v="urn:schemas-microsoft-com:vml" Requires="v">
                <p:oleObj spid="_x0000_s13559" name="Equation" r:id="rId4" imgW="1091880" imgH="634680" progId="Equation.3">
                  <p:embed/>
                </p:oleObj>
              </mc:Choice>
              <mc:Fallback>
                <p:oleObj name="Equation" r:id="rId4" imgW="1091880" imgH="634680" progId="Equation.3">
                  <p:embed/>
                  <p:pic>
                    <p:nvPicPr>
                      <p:cNvPr id="8194" name="Object 2"/>
                      <p:cNvPicPr>
                        <a:picLocks noChangeAspect="1" noChangeArrowheads="1"/>
                      </p:cNvPicPr>
                      <p:nvPr/>
                    </p:nvPicPr>
                    <p:blipFill>
                      <a:blip r:embed="rId5"/>
                      <a:srcRect/>
                      <a:stretch>
                        <a:fillRect/>
                      </a:stretch>
                    </p:blipFill>
                    <p:spPr bwMode="auto">
                      <a:xfrm>
                        <a:off x="884417" y="2067488"/>
                        <a:ext cx="3116262" cy="1309841"/>
                      </a:xfrm>
                      <a:prstGeom prst="rect">
                        <a:avLst/>
                      </a:prstGeom>
                      <a:noFill/>
                      <a:extLst/>
                    </p:spPr>
                  </p:pic>
                </p:oleObj>
              </mc:Fallback>
            </mc:AlternateContent>
          </a:graphicData>
        </a:graphic>
      </p:graphicFrame>
      <p:sp>
        <p:nvSpPr>
          <p:cNvPr id="2" name="Rectangle 1"/>
          <p:cNvSpPr/>
          <p:nvPr/>
        </p:nvSpPr>
        <p:spPr>
          <a:xfrm>
            <a:off x="896352" y="4465791"/>
            <a:ext cx="4513848" cy="2031325"/>
          </a:xfrm>
          <a:prstGeom prst="rect">
            <a:avLst/>
          </a:prstGeom>
        </p:spPr>
        <p:txBody>
          <a:bodyPr wrap="square">
            <a:spAutoFit/>
          </a:bodyPr>
          <a:lstStyle/>
          <a:p>
            <a:r>
              <a:rPr lang="en-AU" dirty="0"/>
              <a:t>For a process to be deemed to be capable, it must have a capability index of at least 1.00. </a:t>
            </a:r>
          </a:p>
          <a:p>
            <a:endParaRPr lang="en-AU" dirty="0"/>
          </a:p>
          <a:p>
            <a:r>
              <a:rPr lang="en-AU" dirty="0" err="1"/>
              <a:t>Cp</a:t>
            </a:r>
            <a:r>
              <a:rPr lang="en-AU" dirty="0"/>
              <a:t> = 1 </a:t>
            </a:r>
            <a:r>
              <a:rPr lang="en-AU" dirty="0">
                <a:sym typeface="Wingdings" pitchFamily="2" charset="2"/>
              </a:rPr>
              <a:t> </a:t>
            </a:r>
            <a:r>
              <a:rPr lang="en-AU" dirty="0"/>
              <a:t>barely capable </a:t>
            </a:r>
            <a:r>
              <a:rPr lang="en-AU" dirty="0">
                <a:sym typeface="Wingdings" pitchFamily="2" charset="2"/>
              </a:rPr>
              <a:t> </a:t>
            </a:r>
            <a:r>
              <a:rPr lang="en-AU" dirty="0"/>
              <a:t>2700 parts per million (ppm) </a:t>
            </a:r>
          </a:p>
          <a:p>
            <a:r>
              <a:rPr lang="en-AU" dirty="0" err="1"/>
              <a:t>Cp</a:t>
            </a:r>
            <a:r>
              <a:rPr lang="en-AU" dirty="0"/>
              <a:t> = 1.33 30 ppm </a:t>
            </a:r>
          </a:p>
        </p:txBody>
      </p:sp>
      <p:graphicFrame>
        <p:nvGraphicFramePr>
          <p:cNvPr id="3" name="Object 2">
            <a:extLst>
              <a:ext uri="{FF2B5EF4-FFF2-40B4-BE49-F238E27FC236}">
                <a16:creationId xmlns:a16="http://schemas.microsoft.com/office/drawing/2014/main" id="{0D2F9391-42A6-4531-9845-F30C9FD635F9}"/>
              </a:ext>
            </a:extLst>
          </p:cNvPr>
          <p:cNvGraphicFramePr>
            <a:graphicFrameLocks noChangeAspect="1"/>
          </p:cNvGraphicFramePr>
          <p:nvPr>
            <p:extLst>
              <p:ext uri="{D42A27DB-BD31-4B8C-83A1-F6EECF244321}">
                <p14:modId xmlns:p14="http://schemas.microsoft.com/office/powerpoint/2010/main" val="1998252233"/>
              </p:ext>
            </p:extLst>
          </p:nvPr>
        </p:nvGraphicFramePr>
        <p:xfrm>
          <a:off x="1071221" y="3124200"/>
          <a:ext cx="3939931" cy="939800"/>
        </p:xfrm>
        <a:graphic>
          <a:graphicData uri="http://schemas.openxmlformats.org/presentationml/2006/ole">
            <mc:AlternateContent xmlns:mc="http://schemas.openxmlformats.org/markup-compatibility/2006">
              <mc:Choice xmlns:v="urn:schemas-microsoft-com:vml" Requires="v">
                <p:oleObj spid="_x0000_s13560" name="Equation" r:id="rId6" imgW="2768400" imgH="660240" progId="Equation.3">
                  <p:embed/>
                </p:oleObj>
              </mc:Choice>
              <mc:Fallback>
                <p:oleObj name="Equation" r:id="rId6" imgW="2768400" imgH="660240" progId="Equation.3">
                  <p:embed/>
                  <p:pic>
                    <p:nvPicPr>
                      <p:cNvPr id="0" name=""/>
                      <p:cNvPicPr/>
                      <p:nvPr/>
                    </p:nvPicPr>
                    <p:blipFill>
                      <a:blip r:embed="rId7"/>
                      <a:stretch>
                        <a:fillRect/>
                      </a:stretch>
                    </p:blipFill>
                    <p:spPr>
                      <a:xfrm>
                        <a:off x="1071221" y="3124200"/>
                        <a:ext cx="3939931" cy="939800"/>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43649E3F-55DF-44E8-BEF3-041EE18EDDB7}"/>
              </a:ext>
            </a:extLst>
          </p:cNvPr>
          <p:cNvSpPr/>
          <p:nvPr/>
        </p:nvSpPr>
        <p:spPr>
          <a:xfrm>
            <a:off x="896352" y="1236176"/>
            <a:ext cx="7790448" cy="646331"/>
          </a:xfrm>
          <a:prstGeom prst="rect">
            <a:avLst/>
          </a:prstGeom>
        </p:spPr>
        <p:txBody>
          <a:bodyPr wrap="square">
            <a:spAutoFit/>
          </a:bodyPr>
          <a:lstStyle/>
          <a:p>
            <a:r>
              <a:rPr lang="en-AU" dirty="0"/>
              <a:t>It is the number of times the spread of the process fits into the tolerance width. The higher the value of Cp, the better the process.</a:t>
            </a:r>
          </a:p>
        </p:txBody>
      </p:sp>
      <p:pic>
        <p:nvPicPr>
          <p:cNvPr id="13538" name="Picture 226" descr="Image result for metal shaft">
            <a:extLst>
              <a:ext uri="{FF2B5EF4-FFF2-40B4-BE49-F238E27FC236}">
                <a16:creationId xmlns:a16="http://schemas.microsoft.com/office/drawing/2014/main" id="{32B85C27-E6E3-42AA-98DC-77DBDE5625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36233" y="2819400"/>
            <a:ext cx="2869341" cy="2869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708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Content Placeholder 4"/>
          <p:cNvSpPr>
            <a:spLocks noGrp="1"/>
          </p:cNvSpPr>
          <p:nvPr>
            <p:ph idx="1"/>
          </p:nvPr>
        </p:nvSpPr>
        <p:spPr/>
        <p:txBody>
          <a:bodyPr/>
          <a:lstStyle/>
          <a:p>
            <a:pPr eaLnBrk="1" hangingPunct="1"/>
            <a:r>
              <a:rPr lang="en-US" b="0" dirty="0"/>
              <a:t>Used when a process is not centered at its target, or nominal value</a:t>
            </a:r>
          </a:p>
          <a:p>
            <a:r>
              <a:rPr lang="en-AU" b="0" dirty="0"/>
              <a:t>It is the position of the process in relation to the tolerance limits,</a:t>
            </a:r>
            <a:endParaRPr lang="en-US" b="0" dirty="0"/>
          </a:p>
        </p:txBody>
      </p:sp>
      <p:sp>
        <p:nvSpPr>
          <p:cNvPr id="9219" name="Title 1"/>
          <p:cNvSpPr>
            <a:spLocks noGrp="1"/>
          </p:cNvSpPr>
          <p:nvPr>
            <p:ph type="title"/>
          </p:nvPr>
        </p:nvSpPr>
        <p:spPr>
          <a:xfrm>
            <a:off x="609600" y="-152400"/>
            <a:ext cx="8229600" cy="1219200"/>
          </a:xfrm>
        </p:spPr>
        <p:txBody>
          <a:bodyPr/>
          <a:lstStyle/>
          <a:p>
            <a:r>
              <a:rPr lang="en-US" i="1" dirty="0" err="1"/>
              <a:t>C</a:t>
            </a:r>
            <a:r>
              <a:rPr lang="en-US" i="1" baseline="-25000" dirty="0" err="1"/>
              <a:t>pk</a:t>
            </a:r>
            <a:r>
              <a:rPr lang="en-US" i="1" baseline="-25000" dirty="0"/>
              <a:t> </a:t>
            </a:r>
            <a:r>
              <a:rPr lang="en-US" dirty="0"/>
              <a:t>Process Capability Index</a:t>
            </a:r>
            <a:endParaRPr lang="en-US" i="1" dirty="0"/>
          </a:p>
        </p:txBody>
      </p:sp>
      <p:graphicFrame>
        <p:nvGraphicFramePr>
          <p:cNvPr id="9218" name="Object 4"/>
          <p:cNvGraphicFramePr>
            <a:graphicFrameLocks noChangeAspect="1"/>
          </p:cNvGraphicFramePr>
          <p:nvPr>
            <p:extLst>
              <p:ext uri="{D42A27DB-BD31-4B8C-83A1-F6EECF244321}">
                <p14:modId xmlns:p14="http://schemas.microsoft.com/office/powerpoint/2010/main" val="4166811068"/>
              </p:ext>
            </p:extLst>
          </p:nvPr>
        </p:nvGraphicFramePr>
        <p:xfrm>
          <a:off x="1495425" y="3657600"/>
          <a:ext cx="6153150" cy="2171700"/>
        </p:xfrm>
        <a:graphic>
          <a:graphicData uri="http://schemas.openxmlformats.org/presentationml/2006/ole">
            <mc:AlternateContent xmlns:mc="http://schemas.openxmlformats.org/markup-compatibility/2006">
              <mc:Choice xmlns:v="urn:schemas-microsoft-com:vml" Requires="v">
                <p:oleObj spid="_x0000_s14481" name="Equation" r:id="rId3" imgW="1942920" imgH="685800" progId="Equation.3">
                  <p:embed/>
                </p:oleObj>
              </mc:Choice>
              <mc:Fallback>
                <p:oleObj name="Equation" r:id="rId3" imgW="1942920" imgH="685800" progId="Equation.3">
                  <p:embed/>
                  <p:pic>
                    <p:nvPicPr>
                      <p:cNvPr id="921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5425" y="3657600"/>
                        <a:ext cx="6153150" cy="217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650337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CE4547-35C0-43BE-903C-68D516D2B561}"/>
              </a:ext>
            </a:extLst>
          </p:cNvPr>
          <p:cNvPicPr>
            <a:picLocks noGrp="1" noChangeAspect="1"/>
          </p:cNvPicPr>
          <p:nvPr>
            <p:ph idx="1"/>
          </p:nvPr>
        </p:nvPicPr>
        <p:blipFill>
          <a:blip r:embed="rId2"/>
          <a:stretch>
            <a:fillRect/>
          </a:stretch>
        </p:blipFill>
        <p:spPr>
          <a:xfrm>
            <a:off x="3200400" y="3124200"/>
            <a:ext cx="5229955" cy="3191320"/>
          </a:xfrm>
          <a:prstGeom prst="rect">
            <a:avLst/>
          </a:prstGeom>
        </p:spPr>
      </p:pic>
      <p:pic>
        <p:nvPicPr>
          <p:cNvPr id="4" name="Picture 3">
            <a:extLst>
              <a:ext uri="{FF2B5EF4-FFF2-40B4-BE49-F238E27FC236}">
                <a16:creationId xmlns:a16="http://schemas.microsoft.com/office/drawing/2014/main" id="{3D545BB8-5181-441C-B285-94B497C65100}"/>
              </a:ext>
            </a:extLst>
          </p:cNvPr>
          <p:cNvPicPr>
            <a:picLocks noChangeAspect="1"/>
          </p:cNvPicPr>
          <p:nvPr/>
        </p:nvPicPr>
        <p:blipFill>
          <a:blip r:embed="rId3"/>
          <a:stretch>
            <a:fillRect/>
          </a:stretch>
        </p:blipFill>
        <p:spPr>
          <a:xfrm>
            <a:off x="381000" y="185458"/>
            <a:ext cx="4883498" cy="2938742"/>
          </a:xfrm>
          <a:prstGeom prst="rect">
            <a:avLst/>
          </a:prstGeom>
        </p:spPr>
      </p:pic>
      <p:sp>
        <p:nvSpPr>
          <p:cNvPr id="6" name="Rectangle 5">
            <a:extLst>
              <a:ext uri="{FF2B5EF4-FFF2-40B4-BE49-F238E27FC236}">
                <a16:creationId xmlns:a16="http://schemas.microsoft.com/office/drawing/2014/main" id="{6E77DA2C-BAE1-4D81-8079-8DDB67A5D30E}"/>
              </a:ext>
            </a:extLst>
          </p:cNvPr>
          <p:cNvSpPr/>
          <p:nvPr/>
        </p:nvSpPr>
        <p:spPr>
          <a:xfrm>
            <a:off x="384672" y="6315520"/>
            <a:ext cx="4429954" cy="246221"/>
          </a:xfrm>
          <a:prstGeom prst="rect">
            <a:avLst/>
          </a:prstGeom>
        </p:spPr>
        <p:txBody>
          <a:bodyPr wrap="square">
            <a:spAutoFit/>
          </a:bodyPr>
          <a:lstStyle/>
          <a:p>
            <a:r>
              <a:rPr lang="en-AU" sz="1000" dirty="0">
                <a:hlinkClick r:id="rId4"/>
              </a:rPr>
              <a:t>Source: https://www.statisticalprocesscontrol.info/glossary.html#Cp</a:t>
            </a:r>
            <a:endParaRPr lang="en-AU" sz="1000" dirty="0"/>
          </a:p>
        </p:txBody>
      </p:sp>
    </p:spTree>
    <p:extLst>
      <p:ext uri="{BB962C8B-B14F-4D97-AF65-F5344CB8AC3E}">
        <p14:creationId xmlns:p14="http://schemas.microsoft.com/office/powerpoint/2010/main" val="2636639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229600" cy="4572000"/>
          </a:xfrm>
        </p:spPr>
        <p:txBody>
          <a:bodyPr>
            <a:normAutofit/>
          </a:bodyPr>
          <a:lstStyle/>
          <a:p>
            <a:pPr marL="0" indent="0" algn="just">
              <a:buNone/>
            </a:pPr>
            <a:r>
              <a:rPr lang="en-AU" sz="2000" b="0" dirty="0"/>
              <a:t>A manager has the option of using any one of three machines for a job. The processes and their standard deviations are listed below. Determine which machines are capable if the specifications are 10.00 mm and 10.80 mm.</a:t>
            </a:r>
            <a:endParaRPr lang="en-AU" sz="2000" dirty="0"/>
          </a:p>
        </p:txBody>
      </p:sp>
      <p:sp>
        <p:nvSpPr>
          <p:cNvPr id="3" name="Title 2"/>
          <p:cNvSpPr>
            <a:spLocks noGrp="1"/>
          </p:cNvSpPr>
          <p:nvPr>
            <p:ph type="title"/>
          </p:nvPr>
        </p:nvSpPr>
        <p:spPr>
          <a:xfrm>
            <a:off x="324852" y="152400"/>
            <a:ext cx="8229600" cy="838200"/>
          </a:xfrm>
        </p:spPr>
        <p:txBody>
          <a:bodyPr/>
          <a:lstStyle/>
          <a:p>
            <a:r>
              <a:rPr lang="en-US" dirty="0"/>
              <a:t>Process Capability Example</a:t>
            </a:r>
            <a:endParaRPr lang="en-AU"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2362200"/>
            <a:ext cx="3543300" cy="1605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85800" y="4419600"/>
            <a:ext cx="1082348" cy="646331"/>
          </a:xfrm>
          <a:prstGeom prst="rect">
            <a:avLst/>
          </a:prstGeom>
        </p:spPr>
        <p:txBody>
          <a:bodyPr wrap="none">
            <a:spAutoFit/>
          </a:bodyPr>
          <a:lstStyle/>
          <a:p>
            <a:r>
              <a:rPr lang="en-AU" dirty="0"/>
              <a:t>Solution:</a:t>
            </a:r>
          </a:p>
          <a:p>
            <a:endParaRPr lang="en-AU" dirty="0"/>
          </a:p>
        </p:txBody>
      </p:sp>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148" y="4876800"/>
            <a:ext cx="5437392" cy="1143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9609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CC51D7-C633-4865-934D-1991D25470FB}"/>
              </a:ext>
            </a:extLst>
          </p:cNvPr>
          <p:cNvPicPr>
            <a:picLocks noChangeAspect="1"/>
          </p:cNvPicPr>
          <p:nvPr/>
        </p:nvPicPr>
        <p:blipFill>
          <a:blip r:embed="rId3"/>
          <a:stretch>
            <a:fillRect/>
          </a:stretch>
        </p:blipFill>
        <p:spPr>
          <a:xfrm>
            <a:off x="56520" y="23337"/>
            <a:ext cx="9030960" cy="6811326"/>
          </a:xfrm>
          <a:prstGeom prst="rect">
            <a:avLst/>
          </a:prstGeom>
        </p:spPr>
      </p:pic>
    </p:spTree>
    <p:extLst>
      <p:ext uri="{BB962C8B-B14F-4D97-AF65-F5344CB8AC3E}">
        <p14:creationId xmlns:p14="http://schemas.microsoft.com/office/powerpoint/2010/main" val="2849839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29000" y="3200400"/>
            <a:ext cx="2630848" cy="769441"/>
          </a:xfrm>
          <a:prstGeom prst="rect">
            <a:avLst/>
          </a:prstGeom>
        </p:spPr>
        <p:txBody>
          <a:bodyPr wrap="none">
            <a:spAutoFit/>
          </a:bodyPr>
          <a:lstStyle/>
          <a:p>
            <a:r>
              <a:rPr lang="en-AU" sz="4400" b="1" dirty="0">
                <a:latin typeface="Arial" pitchFamily="34" charset="0"/>
              </a:rPr>
              <a:t>Question</a:t>
            </a:r>
            <a:endParaRPr lang="en-AU" sz="4400" b="1" dirty="0"/>
          </a:p>
        </p:txBody>
      </p:sp>
    </p:spTree>
    <p:extLst>
      <p:ext uri="{BB962C8B-B14F-4D97-AF65-F5344CB8AC3E}">
        <p14:creationId xmlns:p14="http://schemas.microsoft.com/office/powerpoint/2010/main" val="145670695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evenson 11th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Stevenson 12th - Theme</Template>
  <TotalTime>46329734</TotalTime>
  <Pages>2</Pages>
  <Words>1135</Words>
  <Application>Microsoft Office PowerPoint</Application>
  <PresentationFormat>On-screen Show (4:3)</PresentationFormat>
  <Paragraphs>227</Paragraphs>
  <Slides>37</Slides>
  <Notes>12</Notes>
  <HiddenSlides>1</HiddenSlides>
  <MMClips>0</MMClips>
  <ScaleCrop>false</ScaleCrop>
  <HeadingPairs>
    <vt:vector size="10" baseType="variant">
      <vt:variant>
        <vt:lpstr>Fonts Used</vt:lpstr>
      </vt:variant>
      <vt:variant>
        <vt:i4>9</vt:i4>
      </vt:variant>
      <vt:variant>
        <vt:lpstr>Theme</vt:lpstr>
      </vt:variant>
      <vt:variant>
        <vt:i4>1</vt:i4>
      </vt:variant>
      <vt:variant>
        <vt:lpstr>Links</vt:lpstr>
      </vt:variant>
      <vt:variant>
        <vt:i4>1</vt:i4>
      </vt:variant>
      <vt:variant>
        <vt:lpstr>Embedded OLE Servers</vt:lpstr>
      </vt:variant>
      <vt:variant>
        <vt:i4>2</vt:i4>
      </vt:variant>
      <vt:variant>
        <vt:lpstr>Slide Titles</vt:lpstr>
      </vt:variant>
      <vt:variant>
        <vt:i4>37</vt:i4>
      </vt:variant>
    </vt:vector>
  </HeadingPairs>
  <TitlesOfParts>
    <vt:vector size="50" baseType="lpstr">
      <vt:lpstr>Arabic Typesetting</vt:lpstr>
      <vt:lpstr>Arial</vt:lpstr>
      <vt:lpstr>Constantia</vt:lpstr>
      <vt:lpstr>MathematicalPi-One</vt:lpstr>
      <vt:lpstr>Times New Roman</vt:lpstr>
      <vt:lpstr>TimesLTStd-Italic</vt:lpstr>
      <vt:lpstr>TimesLTStd-Roman</vt:lpstr>
      <vt:lpstr>Wingdings</vt:lpstr>
      <vt:lpstr>Wingdings 2</vt:lpstr>
      <vt:lpstr>Stevenson 11th Theme</vt:lpstr>
      <vt:lpstr>file:///\\rmit.internal\USRHome\eh4\E59974\Main\Semester%202%202019\Lecture%20revised\Week%205%20Quality%20Control\Process%20Cap.vsd</vt:lpstr>
      <vt:lpstr>Visio</vt:lpstr>
      <vt:lpstr>Equation</vt:lpstr>
      <vt:lpstr>PowerPoint Presentation</vt:lpstr>
      <vt:lpstr>PowerPoint Presentation</vt:lpstr>
      <vt:lpstr>Learning Objectives</vt:lpstr>
      <vt:lpstr>PowerPoint Presentation</vt:lpstr>
      <vt:lpstr>Control Charts for Variables</vt:lpstr>
      <vt:lpstr>Establishing Control Limits (known standard deviation)</vt:lpstr>
      <vt:lpstr>PowerPoint Presentation</vt:lpstr>
      <vt:lpstr>X bar chart Example 1 (see Canvas for data file)</vt:lpstr>
      <vt:lpstr>X bar chart Example 1: Solution to part a</vt:lpstr>
      <vt:lpstr>Solution to part b</vt:lpstr>
      <vt:lpstr>PowerPoint Presentation</vt:lpstr>
      <vt:lpstr>PowerPoint Presentation</vt:lpstr>
      <vt:lpstr>PowerPoint Presentation</vt:lpstr>
      <vt:lpstr>PowerPoint Presentation</vt:lpstr>
      <vt:lpstr>X-Bar Chart: Control Limits (unknown standard deviation)</vt:lpstr>
      <vt:lpstr>Factors for Three Sigma Control Charts</vt:lpstr>
      <vt:lpstr>X bar chart Example 2(unknown SD)</vt:lpstr>
      <vt:lpstr>PowerPoint Presentation</vt:lpstr>
      <vt:lpstr>Range Chart: Control Limits</vt:lpstr>
      <vt:lpstr>Range Chart: Control Limits: Example 3</vt:lpstr>
      <vt:lpstr>Summary of X bar and R chart</vt:lpstr>
      <vt:lpstr>Summary of X bar and R chart</vt:lpstr>
      <vt:lpstr>Summary of Control Charts</vt:lpstr>
      <vt:lpstr>Run Tests</vt:lpstr>
      <vt:lpstr>Nonrandom Patterns</vt:lpstr>
      <vt:lpstr>Run Tests</vt:lpstr>
      <vt:lpstr>PowerPoint Presentation</vt:lpstr>
      <vt:lpstr>Run Tests Example</vt:lpstr>
      <vt:lpstr>Run Tests Example</vt:lpstr>
      <vt:lpstr>Run Tests Example</vt:lpstr>
      <vt:lpstr>Process Capability</vt:lpstr>
      <vt:lpstr>Cp Process Capability Ratio  </vt:lpstr>
      <vt:lpstr>Cpk Process Capability Index</vt:lpstr>
      <vt:lpstr>PowerPoint Presentation</vt:lpstr>
      <vt:lpstr>Process Capability Example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PRODUCTIONS/OPERATIONS MANAGEMENT</dc:title>
  <dc:creator>Ralph Butler</dc:creator>
  <cp:lastModifiedBy>Ahmad Abareshi</cp:lastModifiedBy>
  <cp:revision>474</cp:revision>
  <cp:lastPrinted>2018-03-21T23:47:58Z</cp:lastPrinted>
  <dcterms:created xsi:type="dcterms:W3CDTF">1998-04-08T22:08:56Z</dcterms:created>
  <dcterms:modified xsi:type="dcterms:W3CDTF">2019-08-18T12:04:50Z</dcterms:modified>
</cp:coreProperties>
</file>